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strictFirstAndLastChars="0" saveSubsetFonts="1">
  <p:sldMasterIdLst>
    <p:sldMasterId id="214748365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</p:sldIdLst>
  <p:sldSz cy="6858000" cx="9144000"/>
  <p:notesSz cx="6858000" cy="9144000"/>
  <p:defaultTextStyle>
    <a:defPPr marR="0" rtl="0" algn="l">
      <a:lnSpc>
        <a:spcPct val="100000"/>
      </a:lnSpc>
      <a:spcBef>
        <a:spcPts val="0"/>
      </a:spcBef>
      <a:spcAft>
        <a:spcPts val="0"/>
      </a:spcAft>
    </a:defPPr>
    <a:lvl1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tableStyles.xml><?xml version="1.0" encoding="utf-8"?>
<a:tblStyleLst xmlns:a="http://schemas.openxmlformats.org/drawingml/2006/main" xmlns:r="http://schemas.openxmlformats.org/officeDocument/2006/relationships" def="{90651C3A-4460-11DB-9652-00E08161165F}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" name="Shape 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defRPr sz="1100"/>
            </a:lvl1pPr>
            <a:lvl2pPr>
              <a:spcBef>
                <a:spcPts val="0"/>
              </a:spcBef>
              <a:defRPr sz="1100"/>
            </a:lvl2pPr>
            <a:lvl3pPr>
              <a:spcBef>
                <a:spcPts val="0"/>
              </a:spcBef>
              <a:defRPr sz="1100"/>
            </a:lvl3pPr>
            <a:lvl4pPr>
              <a:spcBef>
                <a:spcPts val="0"/>
              </a:spcBef>
              <a:defRPr sz="1100"/>
            </a:lvl4pPr>
            <a:lvl5pPr>
              <a:spcBef>
                <a:spcPts val="0"/>
              </a:spcBef>
              <a:defRPr sz="1100"/>
            </a:lvl5pPr>
            <a:lvl6pPr>
              <a:spcBef>
                <a:spcPts val="0"/>
              </a:spcBef>
              <a:defRPr sz="1100"/>
            </a:lvl6pPr>
            <a:lvl7pPr>
              <a:spcBef>
                <a:spcPts val="0"/>
              </a:spcBef>
              <a:defRPr sz="1100"/>
            </a:lvl7pPr>
            <a:lvl8pPr>
              <a:spcBef>
                <a:spcPts val="0"/>
              </a:spcBef>
              <a:defRPr sz="1100"/>
            </a:lvl8pPr>
            <a:lvl9pPr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93" name="Shape 9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55" name="Shape 15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65" name="Shape 16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78" name="Shape 17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99" name="Shape 19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05" name="Shape 20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18" name="Shape 21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24" name="Shape 22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52" name="Shape 25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60" name="Shape 26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66" name="Shape 26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01" name="Shape 10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72" name="Shape 27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78" name="Shape 27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84" name="Shape 28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90" name="Shape 29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08" name="Shape 10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14" name="Shape 11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20" name="Shape 12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26" name="Shape 12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32" name="Shape 13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40" name="Shape 14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48" name="Shape 14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Shape 60"/>
          <p:cNvGrpSpPr/>
          <p:nvPr/>
        </p:nvGrpSpPr>
        <p:grpSpPr>
          <a:xfrm>
            <a:off x="-11" y="1334226"/>
            <a:ext cx="7314320" cy="4116299"/>
            <a:chOff x="-11" y="1378676"/>
            <a:chExt cx="7314320" cy="4116299"/>
          </a:xfrm>
        </p:grpSpPr>
        <p:sp>
          <p:nvSpPr>
            <p:cNvPr id="61" name="Shape 61"/>
            <p:cNvSpPr/>
            <p:nvPr/>
          </p:nvSpPr>
          <p:spPr>
            <a:xfrm flipH="1">
              <a:off x="-11" y="1378676"/>
              <a:ext cx="187800" cy="41162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2" name="Shape 62"/>
            <p:cNvSpPr/>
            <p:nvPr/>
          </p:nvSpPr>
          <p:spPr>
            <a:xfrm flipH="1">
              <a:off x="187809" y="1378676"/>
              <a:ext cx="7126499" cy="4116299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Shape 63"/>
          <p:cNvSpPr txBox="1"/>
          <p:nvPr>
            <p:ph type="ctrTitle"/>
          </p:nvPr>
        </p:nvSpPr>
        <p:spPr>
          <a:xfrm>
            <a:off x="685800" y="2266575"/>
            <a:ext cx="6400799" cy="13337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rtl="0" algn="l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b="0" baseline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rtl="0" algn="l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b="0" baseline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rtl="0" algn="l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b="0" baseline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rtl="0" algn="l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b="0" baseline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rtl="0" algn="l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b="0" baseline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rtl="0" algn="l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b="0" baseline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rtl="0" algn="l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b="0" baseline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rtl="0" algn="l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b="0" baseline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rtl="0" algn="l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b="0" baseline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4" name="Shape 64"/>
          <p:cNvSpPr txBox="1"/>
          <p:nvPr>
            <p:ph idx="1" type="subTitle"/>
          </p:nvPr>
        </p:nvSpPr>
        <p:spPr>
          <a:xfrm>
            <a:off x="685800" y="3600451"/>
            <a:ext cx="6400799" cy="900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rtl="0" algn="l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b="0" baseline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rtl="0" algn="l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b="0" baseline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rtl="0" algn="l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b="0" baseline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rtl="0" algn="l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b="0" baseline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rtl="0" algn="l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b="0" baseline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rtl="0" algn="l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b="0" baseline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rtl="0" algn="l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b="0" baseline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rtl="0" algn="l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b="0" baseline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rtl="0" algn="l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b="0" baseline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Shape 66"/>
          <p:cNvGrpSpPr/>
          <p:nvPr/>
        </p:nvGrpSpPr>
        <p:grpSpPr>
          <a:xfrm>
            <a:off x="-13" y="-12188"/>
            <a:ext cx="8005727" cy="1612601"/>
            <a:chOff x="-13" y="-12187"/>
            <a:chExt cx="8005727" cy="1161900"/>
          </a:xfrm>
        </p:grpSpPr>
        <p:sp>
          <p:nvSpPr>
            <p:cNvPr id="67" name="Shape 67"/>
            <p:cNvSpPr/>
            <p:nvPr/>
          </p:nvSpPr>
          <p:spPr>
            <a:xfrm flipH="1">
              <a:off x="-13" y="-12187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8" name="Shape 68"/>
            <p:cNvSpPr/>
            <p:nvPr/>
          </p:nvSpPr>
          <p:spPr>
            <a:xfrm flipH="1">
              <a:off x="187715" y="-12187"/>
              <a:ext cx="7817999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69" name="Shape 69"/>
          <p:cNvSpPr txBox="1"/>
          <p:nvPr>
            <p:ph type="title"/>
          </p:nvPr>
        </p:nvSpPr>
        <p:spPr>
          <a:xfrm>
            <a:off x="457200" y="134801"/>
            <a:ext cx="7315499" cy="13517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rtl="0" algn="l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1pPr>
            <a:lvl2pPr rtl="0" algn="l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2pPr>
            <a:lvl3pPr rtl="0" algn="l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3pPr>
            <a:lvl4pPr rtl="0" algn="l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4pPr>
            <a:lvl5pPr rtl="0" algn="l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5pPr>
            <a:lvl6pPr rtl="0" algn="l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6pPr>
            <a:lvl7pPr rtl="0" algn="l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7pPr>
            <a:lvl8pPr rtl="0" algn="l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8pPr>
            <a:lvl9pPr rtl="0" algn="l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0" name="Shape 70"/>
          <p:cNvSpPr txBox="1"/>
          <p:nvPr>
            <p:ph idx="1" type="body"/>
          </p:nvPr>
        </p:nvSpPr>
        <p:spPr>
          <a:xfrm>
            <a:off x="457200" y="1704688"/>
            <a:ext cx="8229600" cy="48401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rtl="0" algn="l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  <a:defRPr sz="1800">
                <a:solidFill>
                  <a:schemeClr val="dk2"/>
                </a:solidFill>
              </a:defRPr>
            </a:lvl1pPr>
            <a:lvl2pPr rtl="0" algn="l">
              <a:spcBef>
                <a:spcPts val="360"/>
              </a:spcBef>
              <a:buClr>
                <a:schemeClr val="dk2"/>
              </a:buClr>
              <a:buSzPct val="100000"/>
              <a:buFont typeface="Courier New"/>
              <a:buChar char="o"/>
              <a:defRPr sz="1800">
                <a:solidFill>
                  <a:schemeClr val="dk2"/>
                </a:solidFill>
              </a:defRPr>
            </a:lvl2pPr>
            <a:lvl3pPr rtl="0" algn="l">
              <a:spcBef>
                <a:spcPts val="360"/>
              </a:spcBef>
              <a:buClr>
                <a:schemeClr val="dk2"/>
              </a:buClr>
              <a:buSzPct val="100000"/>
              <a:buFont typeface="Wingdings"/>
              <a:buChar char="§"/>
              <a:defRPr sz="1800">
                <a:solidFill>
                  <a:schemeClr val="dk2"/>
                </a:solidFill>
              </a:defRPr>
            </a:lvl3pPr>
            <a:lvl4pPr rtl="0" algn="l">
              <a:spcBef>
                <a:spcPts val="360"/>
              </a:spcBef>
              <a:buClr>
                <a:schemeClr val="dk2"/>
              </a:buClr>
              <a:buSzPct val="100000"/>
              <a:buFont typeface="Arial"/>
              <a:buChar char="●"/>
              <a:defRPr sz="1800">
                <a:solidFill>
                  <a:schemeClr val="dk2"/>
                </a:solidFill>
              </a:defRPr>
            </a:lvl4pPr>
            <a:lvl5pPr rtl="0" algn="l">
              <a:spcBef>
                <a:spcPts val="360"/>
              </a:spcBef>
              <a:buClr>
                <a:schemeClr val="dk2"/>
              </a:buClr>
              <a:buSzPct val="100000"/>
              <a:buFont typeface="Courier New"/>
              <a:buChar char="o"/>
              <a:defRPr sz="1800">
                <a:solidFill>
                  <a:schemeClr val="dk2"/>
                </a:solidFill>
              </a:defRPr>
            </a:lvl5pPr>
            <a:lvl6pPr rtl="0" algn="l">
              <a:spcBef>
                <a:spcPts val="360"/>
              </a:spcBef>
              <a:buClr>
                <a:schemeClr val="dk2"/>
              </a:buClr>
              <a:buSzPct val="100000"/>
              <a:buFont typeface="Wingdings"/>
              <a:buChar char="§"/>
              <a:defRPr sz="1800">
                <a:solidFill>
                  <a:schemeClr val="dk2"/>
                </a:solidFill>
              </a:defRPr>
            </a:lvl6pPr>
            <a:lvl7pPr rtl="0" algn="l">
              <a:spcBef>
                <a:spcPts val="360"/>
              </a:spcBef>
              <a:buClr>
                <a:schemeClr val="dk2"/>
              </a:buClr>
              <a:buSzPct val="100000"/>
              <a:buFont typeface="Arial"/>
              <a:buChar char="●"/>
              <a:defRPr sz="1800">
                <a:solidFill>
                  <a:schemeClr val="dk2"/>
                </a:solidFill>
              </a:defRPr>
            </a:lvl7pPr>
            <a:lvl8pPr rtl="0" algn="l">
              <a:spcBef>
                <a:spcPts val="360"/>
              </a:spcBef>
              <a:buClr>
                <a:schemeClr val="dk2"/>
              </a:buClr>
              <a:buSzPct val="100000"/>
              <a:buFont typeface="Courier New"/>
              <a:buChar char="o"/>
              <a:defRPr baseline="0" sz="1800">
                <a:solidFill>
                  <a:schemeClr val="dk2"/>
                </a:solidFill>
              </a:defRPr>
            </a:lvl8pPr>
            <a:lvl9pPr rtl="0" algn="l">
              <a:spcBef>
                <a:spcPts val="360"/>
              </a:spcBef>
              <a:buClr>
                <a:schemeClr val="dk2"/>
              </a:buClr>
              <a:buSzPct val="100000"/>
              <a:buFont typeface="Wingdings"/>
              <a:buChar char="§"/>
              <a:defRPr baseline="0" sz="18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/>
          <p:nvPr>
            <p:ph idx="1" type="body"/>
          </p:nvPr>
        </p:nvSpPr>
        <p:spPr>
          <a:xfrm>
            <a:off x="456245" y="1704684"/>
            <a:ext cx="4038599" cy="48401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rtl="0">
              <a:spcBef>
                <a:spcPts val="0"/>
              </a:spcBef>
              <a:buNone/>
              <a:defRPr sz="1800"/>
            </a:lvl1pPr>
            <a:lvl2pPr rtl="0">
              <a:spcBef>
                <a:spcPts val="0"/>
              </a:spcBef>
              <a:buNone/>
              <a:defRPr sz="1800"/>
            </a:lvl2pPr>
            <a:lvl3pPr rtl="0">
              <a:spcBef>
                <a:spcPts val="0"/>
              </a:spcBef>
              <a:buNone/>
              <a:defRPr sz="1800"/>
            </a:lvl3pPr>
            <a:lvl4pPr rtl="0">
              <a:spcBef>
                <a:spcPts val="0"/>
              </a:spcBef>
              <a:buNone/>
              <a:defRPr sz="1800"/>
            </a:lvl4pPr>
            <a:lvl5pPr rtl="0">
              <a:spcBef>
                <a:spcPts val="0"/>
              </a:spcBef>
              <a:buNone/>
              <a:defRPr sz="1800"/>
            </a:lvl5pPr>
            <a:lvl6pPr rtl="0">
              <a:spcBef>
                <a:spcPts val="0"/>
              </a:spcBef>
              <a:buNone/>
              <a:defRPr sz="1800"/>
            </a:lvl6pPr>
            <a:lvl7pPr rtl="0">
              <a:spcBef>
                <a:spcPts val="0"/>
              </a:spcBef>
              <a:buNone/>
              <a:defRPr sz="1800"/>
            </a:lvl7pPr>
            <a:lvl8pPr rtl="0">
              <a:spcBef>
                <a:spcPts val="0"/>
              </a:spcBef>
              <a:buNone/>
              <a:defRPr sz="1800"/>
            </a:lvl8pPr>
            <a:lvl9pPr rtl="0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73" name="Shape 73"/>
          <p:cNvSpPr txBox="1"/>
          <p:nvPr>
            <p:ph idx="2" type="body"/>
          </p:nvPr>
        </p:nvSpPr>
        <p:spPr>
          <a:xfrm>
            <a:off x="4648200" y="1704684"/>
            <a:ext cx="4038599" cy="48401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rtl="0">
              <a:spcBef>
                <a:spcPts val="0"/>
              </a:spcBef>
              <a:buNone/>
              <a:defRPr sz="1800"/>
            </a:lvl1pPr>
            <a:lvl2pPr rtl="0">
              <a:spcBef>
                <a:spcPts val="0"/>
              </a:spcBef>
              <a:buNone/>
              <a:defRPr sz="1800"/>
            </a:lvl2pPr>
            <a:lvl3pPr rtl="0">
              <a:spcBef>
                <a:spcPts val="0"/>
              </a:spcBef>
              <a:buNone/>
              <a:defRPr sz="1800"/>
            </a:lvl3pPr>
            <a:lvl4pPr rtl="0">
              <a:spcBef>
                <a:spcPts val="0"/>
              </a:spcBef>
              <a:buNone/>
              <a:defRPr sz="1800"/>
            </a:lvl4pPr>
            <a:lvl5pPr rtl="0">
              <a:spcBef>
                <a:spcPts val="0"/>
              </a:spcBef>
              <a:buNone/>
              <a:defRPr sz="1800"/>
            </a:lvl5pPr>
            <a:lvl6pPr rtl="0">
              <a:spcBef>
                <a:spcPts val="0"/>
              </a:spcBef>
              <a:buNone/>
              <a:defRPr sz="1800"/>
            </a:lvl6pPr>
            <a:lvl7pPr rtl="0">
              <a:spcBef>
                <a:spcPts val="0"/>
              </a:spcBef>
              <a:buNone/>
              <a:defRPr sz="1800"/>
            </a:lvl7pPr>
            <a:lvl8pPr rtl="0">
              <a:spcBef>
                <a:spcPts val="0"/>
              </a:spcBef>
              <a:buNone/>
              <a:defRPr sz="1800"/>
            </a:lvl8pPr>
            <a:lvl9pPr rtl="0">
              <a:spcBef>
                <a:spcPts val="0"/>
              </a:spcBef>
              <a:buNone/>
              <a:defRPr sz="1800"/>
            </a:lvl9pPr>
          </a:lstStyle>
          <a:p/>
        </p:txBody>
      </p:sp>
      <p:grpSp>
        <p:nvGrpSpPr>
          <p:cNvPr id="74" name="Shape 74"/>
          <p:cNvGrpSpPr/>
          <p:nvPr/>
        </p:nvGrpSpPr>
        <p:grpSpPr>
          <a:xfrm>
            <a:off x="-13" y="-12188"/>
            <a:ext cx="8005727" cy="1612601"/>
            <a:chOff x="-13" y="-12187"/>
            <a:chExt cx="8005727" cy="1161900"/>
          </a:xfrm>
        </p:grpSpPr>
        <p:sp>
          <p:nvSpPr>
            <p:cNvPr id="75" name="Shape 75"/>
            <p:cNvSpPr/>
            <p:nvPr/>
          </p:nvSpPr>
          <p:spPr>
            <a:xfrm flipH="1">
              <a:off x="-13" y="-12187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6" name="Shape 76"/>
            <p:cNvSpPr/>
            <p:nvPr/>
          </p:nvSpPr>
          <p:spPr>
            <a:xfrm flipH="1">
              <a:off x="187715" y="-12187"/>
              <a:ext cx="7817999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Shape 77"/>
          <p:cNvSpPr txBox="1"/>
          <p:nvPr>
            <p:ph type="title"/>
          </p:nvPr>
        </p:nvSpPr>
        <p:spPr>
          <a:xfrm>
            <a:off x="457200" y="134801"/>
            <a:ext cx="7315499" cy="13517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rtl="0" algn="l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1pPr>
            <a:lvl2pPr rtl="0" algn="l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2pPr>
            <a:lvl3pPr rtl="0" algn="l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3pPr>
            <a:lvl4pPr rtl="0" algn="l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4pPr>
            <a:lvl5pPr rtl="0" algn="l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5pPr>
            <a:lvl6pPr rtl="0" algn="l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6pPr>
            <a:lvl7pPr rtl="0" algn="l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7pPr>
            <a:lvl8pPr rtl="0" algn="l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8pPr>
            <a:lvl9pPr rtl="0" algn="l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Shape 79"/>
          <p:cNvGrpSpPr/>
          <p:nvPr/>
        </p:nvGrpSpPr>
        <p:grpSpPr>
          <a:xfrm>
            <a:off x="-13" y="-12188"/>
            <a:ext cx="8005727" cy="1612601"/>
            <a:chOff x="-13" y="-12187"/>
            <a:chExt cx="8005727" cy="1161900"/>
          </a:xfrm>
        </p:grpSpPr>
        <p:sp>
          <p:nvSpPr>
            <p:cNvPr id="80" name="Shape 80"/>
            <p:cNvSpPr/>
            <p:nvPr/>
          </p:nvSpPr>
          <p:spPr>
            <a:xfrm flipH="1">
              <a:off x="-13" y="-12187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1" name="Shape 81"/>
            <p:cNvSpPr/>
            <p:nvPr/>
          </p:nvSpPr>
          <p:spPr>
            <a:xfrm flipH="1">
              <a:off x="187715" y="-12187"/>
              <a:ext cx="7817999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82" name="Shape 82"/>
          <p:cNvSpPr txBox="1"/>
          <p:nvPr>
            <p:ph type="title"/>
          </p:nvPr>
        </p:nvSpPr>
        <p:spPr>
          <a:xfrm>
            <a:off x="457200" y="134801"/>
            <a:ext cx="7315499" cy="13517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rtl="0" algn="l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1pPr>
            <a:lvl2pPr rtl="0" algn="l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2pPr>
            <a:lvl3pPr rtl="0" algn="l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3pPr>
            <a:lvl4pPr rtl="0" algn="l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4pPr>
            <a:lvl5pPr rtl="0" algn="l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5pPr>
            <a:lvl6pPr rtl="0" algn="l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6pPr>
            <a:lvl7pPr rtl="0" algn="l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7pPr>
            <a:lvl8pPr rtl="0" algn="l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8pPr>
            <a:lvl9pPr rtl="0" algn="l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/>
          <p:nvPr/>
        </p:nvSpPr>
        <p:spPr>
          <a:xfrm flipH="1">
            <a:off x="8964665" y="6165014"/>
            <a:ext cx="187800" cy="6951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5" name="Shape 85"/>
          <p:cNvSpPr/>
          <p:nvPr/>
        </p:nvSpPr>
        <p:spPr>
          <a:xfrm flipH="1">
            <a:off x="3866777" y="6165014"/>
            <a:ext cx="5097900" cy="6951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6" name="Shape 86"/>
          <p:cNvSpPr txBox="1"/>
          <p:nvPr>
            <p:ph idx="1" type="body"/>
          </p:nvPr>
        </p:nvSpPr>
        <p:spPr>
          <a:xfrm>
            <a:off x="3866812" y="6165014"/>
            <a:ext cx="5097900" cy="6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rtl="0">
              <a:spcBef>
                <a:spcPts val="0"/>
              </a:spcBef>
              <a:buClr>
                <a:schemeClr val="lt1"/>
              </a:buClr>
              <a:buSzPct val="100000"/>
              <a:buNone/>
              <a:defRPr sz="1400">
                <a:solidFill>
                  <a:schemeClr val="lt1"/>
                </a:solidFill>
              </a:defRPr>
            </a:lvl1pPr>
            <a:lvl2pPr rtl="0">
              <a:spcBef>
                <a:spcPts val="0"/>
              </a:spcBef>
              <a:buClr>
                <a:schemeClr val="lt1"/>
              </a:buClr>
              <a:buSzPct val="100000"/>
              <a:buNone/>
              <a:defRPr sz="1400">
                <a:solidFill>
                  <a:schemeClr val="lt1"/>
                </a:solidFill>
              </a:defRPr>
            </a:lvl2pPr>
            <a:lvl3pPr rtl="0">
              <a:spcBef>
                <a:spcPts val="0"/>
              </a:spcBef>
              <a:buClr>
                <a:schemeClr val="lt1"/>
              </a:buClr>
              <a:buSzPct val="100000"/>
              <a:buNone/>
              <a:defRPr sz="1400">
                <a:solidFill>
                  <a:schemeClr val="lt1"/>
                </a:solidFill>
              </a:defRPr>
            </a:lvl3pPr>
            <a:lvl4pPr rtl="0">
              <a:spcBef>
                <a:spcPts val="0"/>
              </a:spcBef>
              <a:buClr>
                <a:schemeClr val="lt1"/>
              </a:buClr>
              <a:buSzPct val="100000"/>
              <a:buNone/>
              <a:defRPr sz="1400">
                <a:solidFill>
                  <a:schemeClr val="lt1"/>
                </a:solidFill>
              </a:defRPr>
            </a:lvl4pPr>
            <a:lvl5pPr rtl="0">
              <a:spcBef>
                <a:spcPts val="0"/>
              </a:spcBef>
              <a:buClr>
                <a:schemeClr val="lt1"/>
              </a:buClr>
              <a:buSzPct val="100000"/>
              <a:buNone/>
              <a:defRPr sz="1400">
                <a:solidFill>
                  <a:schemeClr val="lt1"/>
                </a:solidFill>
              </a:defRPr>
            </a:lvl5pPr>
            <a:lvl6pPr rtl="0">
              <a:spcBef>
                <a:spcPts val="0"/>
              </a:spcBef>
              <a:buClr>
                <a:schemeClr val="lt1"/>
              </a:buClr>
              <a:buSzPct val="100000"/>
              <a:buNone/>
              <a:defRPr sz="1400">
                <a:solidFill>
                  <a:schemeClr val="lt1"/>
                </a:solidFill>
              </a:defRPr>
            </a:lvl6pPr>
            <a:lvl7pPr rtl="0">
              <a:spcBef>
                <a:spcPts val="0"/>
              </a:spcBef>
              <a:buClr>
                <a:schemeClr val="lt1"/>
              </a:buClr>
              <a:buSzPct val="100000"/>
              <a:buNone/>
              <a:defRPr sz="1400">
                <a:solidFill>
                  <a:schemeClr val="lt1"/>
                </a:solidFill>
              </a:defRPr>
            </a:lvl7pPr>
            <a:lvl8pPr rtl="0">
              <a:spcBef>
                <a:spcPts val="0"/>
              </a:spcBef>
              <a:buClr>
                <a:schemeClr val="lt1"/>
              </a:buClr>
              <a:buSzPct val="100000"/>
              <a:buNone/>
              <a:defRPr sz="1400">
                <a:solidFill>
                  <a:schemeClr val="lt1"/>
                </a:solidFill>
              </a:defRPr>
            </a:lvl8pPr>
            <a:lvl9pPr rtl="0">
              <a:spcBef>
                <a:spcPts val="0"/>
              </a:spcBef>
              <a:buClr>
                <a:schemeClr val="lt1"/>
              </a:buClr>
              <a:buSzPct val="1000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4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Shape 5"/>
          <p:cNvGrpSpPr/>
          <p:nvPr/>
        </p:nvGrpSpPr>
        <p:grpSpPr>
          <a:xfrm>
            <a:off x="33867" y="-94"/>
            <a:ext cx="3409812" cy="2810236"/>
            <a:chOff x="0" y="1493"/>
            <a:chExt cx="3409812" cy="2810236"/>
          </a:xfrm>
        </p:grpSpPr>
        <p:cxnSp>
          <p:nvCxnSpPr>
            <p:cNvPr id="6" name="Shape 6"/>
            <p:cNvCxnSpPr/>
            <p:nvPr/>
          </p:nvCxnSpPr>
          <p:spPr>
            <a:xfrm>
              <a:off x="0" y="245542"/>
              <a:ext cx="3251099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" name="Shape 7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" name="Shape 8"/>
            <p:cNvCxnSpPr/>
            <p:nvPr/>
          </p:nvCxnSpPr>
          <p:spPr>
            <a:xfrm>
              <a:off x="0" y="474143"/>
              <a:ext cx="2666999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" name="Shape 9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" name="Shape 10"/>
            <p:cNvCxnSpPr/>
            <p:nvPr/>
          </p:nvCxnSpPr>
          <p:spPr>
            <a:xfrm>
              <a:off x="0" y="931342"/>
              <a:ext cx="1862699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" name="Shape 11"/>
            <p:cNvCxnSpPr/>
            <p:nvPr/>
          </p:nvCxnSpPr>
          <p:spPr>
            <a:xfrm>
              <a:off x="0" y="1159942"/>
              <a:ext cx="1490099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" name="Shape 12"/>
            <p:cNvCxnSpPr/>
            <p:nvPr/>
          </p:nvCxnSpPr>
          <p:spPr>
            <a:xfrm>
              <a:off x="0" y="1388542"/>
              <a:ext cx="1219199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" name="Shape 13"/>
            <p:cNvCxnSpPr/>
            <p:nvPr/>
          </p:nvCxnSpPr>
          <p:spPr>
            <a:xfrm>
              <a:off x="0" y="1617142"/>
              <a:ext cx="990599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" name="Shape 14"/>
            <p:cNvCxnSpPr/>
            <p:nvPr/>
          </p:nvCxnSpPr>
          <p:spPr>
            <a:xfrm>
              <a:off x="0" y="1845742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" name="Shape 15"/>
            <p:cNvCxnSpPr/>
            <p:nvPr/>
          </p:nvCxnSpPr>
          <p:spPr>
            <a:xfrm>
              <a:off x="0" y="2074342"/>
              <a:ext cx="533399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" name="Shape 16"/>
            <p:cNvCxnSpPr/>
            <p:nvPr/>
          </p:nvCxnSpPr>
          <p:spPr>
            <a:xfrm>
              <a:off x="0" y="2302943"/>
              <a:ext cx="262499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" name="Shape 17"/>
            <p:cNvCxnSpPr/>
            <p:nvPr/>
          </p:nvCxnSpPr>
          <p:spPr>
            <a:xfrm rot="-5400000">
              <a:off x="-814261" y="1238115"/>
              <a:ext cx="2468399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" name="Shape 18"/>
            <p:cNvCxnSpPr/>
            <p:nvPr/>
          </p:nvCxnSpPr>
          <p:spPr>
            <a:xfrm rot="-5400000">
              <a:off x="-357712" y="1014527"/>
              <a:ext cx="2018099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9" name="Shape 19"/>
            <p:cNvCxnSpPr/>
            <p:nvPr/>
          </p:nvCxnSpPr>
          <p:spPr>
            <a:xfrm rot="-5400000">
              <a:off x="-853" y="887576"/>
              <a:ext cx="1763999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0" name="Shape 20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" name="Shape 21"/>
            <p:cNvCxnSpPr/>
            <p:nvPr/>
          </p:nvCxnSpPr>
          <p:spPr>
            <a:xfrm rot="-5400000">
              <a:off x="636516" y="709726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2" name="Shape 22"/>
            <p:cNvCxnSpPr/>
            <p:nvPr/>
          </p:nvCxnSpPr>
          <p:spPr>
            <a:xfrm rot="-5400000">
              <a:off x="972228" y="603961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" name="Shape 23"/>
            <p:cNvCxnSpPr/>
            <p:nvPr/>
          </p:nvCxnSpPr>
          <p:spPr>
            <a:xfrm rot="-5400000">
              <a:off x="1278236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" name="Shape 24"/>
            <p:cNvCxnSpPr/>
            <p:nvPr/>
          </p:nvCxnSpPr>
          <p:spPr>
            <a:xfrm rot="-5400000">
              <a:off x="1590398" y="440776"/>
              <a:ext cx="879599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" name="Shape 2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6" name="Shape 26"/>
            <p:cNvCxnSpPr/>
            <p:nvPr/>
          </p:nvCxnSpPr>
          <p:spPr>
            <a:xfrm rot="-5400000">
              <a:off x="2198066" y="292493"/>
              <a:ext cx="583499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" name="Shape 27"/>
            <p:cNvCxnSpPr/>
            <p:nvPr/>
          </p:nvCxnSpPr>
          <p:spPr>
            <a:xfrm rot="-5400000">
              <a:off x="2521027" y="199376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8" name="Shape 28"/>
            <p:cNvCxnSpPr/>
            <p:nvPr/>
          </p:nvCxnSpPr>
          <p:spPr>
            <a:xfrm rot="-5400000">
              <a:off x="2801688" y="148627"/>
              <a:ext cx="295499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9" name="Shape 29"/>
            <p:cNvCxnSpPr/>
            <p:nvPr/>
          </p:nvCxnSpPr>
          <p:spPr>
            <a:xfrm rot="-5400000">
              <a:off x="3079242" y="102444"/>
              <a:ext cx="201599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0" name="Shape 30"/>
            <p:cNvCxnSpPr/>
            <p:nvPr/>
          </p:nvCxnSpPr>
          <p:spPr>
            <a:xfrm rot="-5400000">
              <a:off x="3324762" y="85076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31" name="Shape 31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rtl="0" algn="l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b="0" baseline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rtl="0" algn="l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b="0" baseline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rtl="0" algn="l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b="0" baseline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rtl="0" algn="l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b="0" baseline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rtl="0" algn="l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b="0" baseline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rtl="0" algn="l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b="0" baseline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rtl="0" algn="l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b="0" baseline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rtl="0" algn="l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b="0" baseline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rtl="0" algn="l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b="0" baseline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" name="Shape 32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rtl="0" algn="l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  <a:defRPr b="0" baseline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rtl="0" algn="l">
              <a:spcBef>
                <a:spcPts val="360"/>
              </a:spcBef>
              <a:buClr>
                <a:schemeClr val="dk2"/>
              </a:buClr>
              <a:buSzPct val="100000"/>
              <a:buFont typeface="Courier New"/>
              <a:buChar char="o"/>
              <a:defRPr b="0" baseline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rtl="0" algn="l">
              <a:spcBef>
                <a:spcPts val="360"/>
              </a:spcBef>
              <a:buClr>
                <a:schemeClr val="dk2"/>
              </a:buClr>
              <a:buSzPct val="100000"/>
              <a:buFont typeface="Wingdings"/>
              <a:buChar char="§"/>
              <a:defRPr b="0" baseline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rtl="0" algn="l">
              <a:spcBef>
                <a:spcPts val="360"/>
              </a:spcBef>
              <a:buClr>
                <a:schemeClr val="dk2"/>
              </a:buClr>
              <a:buSzPct val="100000"/>
              <a:buFont typeface="Arial"/>
              <a:buChar char="●"/>
              <a:defRPr b="0" baseline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rtl="0" algn="l">
              <a:spcBef>
                <a:spcPts val="360"/>
              </a:spcBef>
              <a:buClr>
                <a:schemeClr val="dk2"/>
              </a:buClr>
              <a:buSzPct val="100000"/>
              <a:buFont typeface="Courier New"/>
              <a:buChar char="o"/>
              <a:defRPr b="0" baseline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rtl="0" algn="l">
              <a:spcBef>
                <a:spcPts val="360"/>
              </a:spcBef>
              <a:buClr>
                <a:schemeClr val="dk2"/>
              </a:buClr>
              <a:buSzPct val="100000"/>
              <a:buFont typeface="Wingdings"/>
              <a:buChar char="§"/>
              <a:defRPr b="0" baseline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rtl="0" algn="l">
              <a:spcBef>
                <a:spcPts val="360"/>
              </a:spcBef>
              <a:buClr>
                <a:schemeClr val="dk2"/>
              </a:buClr>
              <a:buSzPct val="100000"/>
              <a:buFont typeface="Arial"/>
              <a:buChar char="●"/>
              <a:defRPr b="0" baseline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rtl="0" algn="l">
              <a:spcBef>
                <a:spcPts val="360"/>
              </a:spcBef>
              <a:buClr>
                <a:schemeClr val="dk2"/>
              </a:buClr>
              <a:buSzPct val="100000"/>
              <a:buFont typeface="Courier New"/>
              <a:buChar char="o"/>
              <a:defRPr b="0" baseline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rtl="0" algn="l">
              <a:spcBef>
                <a:spcPts val="360"/>
              </a:spcBef>
              <a:buClr>
                <a:schemeClr val="dk2"/>
              </a:buClr>
              <a:buSzPct val="100000"/>
              <a:buFont typeface="Wingdings"/>
              <a:buChar char="§"/>
              <a:defRPr b="0" baseline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33" name="Shape 33"/>
          <p:cNvGrpSpPr/>
          <p:nvPr/>
        </p:nvGrpSpPr>
        <p:grpSpPr>
          <a:xfrm rot="10800000">
            <a:off x="5734187" y="4047858"/>
            <a:ext cx="3409812" cy="2810236"/>
            <a:chOff x="0" y="1493"/>
            <a:chExt cx="3409812" cy="2810236"/>
          </a:xfrm>
        </p:grpSpPr>
        <p:cxnSp>
          <p:nvCxnSpPr>
            <p:cNvPr id="34" name="Shape 34"/>
            <p:cNvCxnSpPr/>
            <p:nvPr/>
          </p:nvCxnSpPr>
          <p:spPr>
            <a:xfrm>
              <a:off x="0" y="245542"/>
              <a:ext cx="3251099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5" name="Shape 3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6" name="Shape 36"/>
            <p:cNvCxnSpPr/>
            <p:nvPr/>
          </p:nvCxnSpPr>
          <p:spPr>
            <a:xfrm>
              <a:off x="0" y="474143"/>
              <a:ext cx="2666999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7" name="Shape 37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8" name="Shape 38"/>
            <p:cNvCxnSpPr/>
            <p:nvPr/>
          </p:nvCxnSpPr>
          <p:spPr>
            <a:xfrm>
              <a:off x="0" y="931342"/>
              <a:ext cx="1862699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9" name="Shape 39"/>
            <p:cNvCxnSpPr/>
            <p:nvPr/>
          </p:nvCxnSpPr>
          <p:spPr>
            <a:xfrm>
              <a:off x="0" y="1159942"/>
              <a:ext cx="1490099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0" name="Shape 40"/>
            <p:cNvCxnSpPr/>
            <p:nvPr/>
          </p:nvCxnSpPr>
          <p:spPr>
            <a:xfrm>
              <a:off x="0" y="1388542"/>
              <a:ext cx="1219199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1" name="Shape 41"/>
            <p:cNvCxnSpPr/>
            <p:nvPr/>
          </p:nvCxnSpPr>
          <p:spPr>
            <a:xfrm>
              <a:off x="0" y="1617142"/>
              <a:ext cx="990599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2" name="Shape 42"/>
            <p:cNvCxnSpPr/>
            <p:nvPr/>
          </p:nvCxnSpPr>
          <p:spPr>
            <a:xfrm>
              <a:off x="0" y="1845742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3" name="Shape 43"/>
            <p:cNvCxnSpPr/>
            <p:nvPr/>
          </p:nvCxnSpPr>
          <p:spPr>
            <a:xfrm>
              <a:off x="0" y="2074342"/>
              <a:ext cx="533399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4" name="Shape 44"/>
            <p:cNvCxnSpPr/>
            <p:nvPr/>
          </p:nvCxnSpPr>
          <p:spPr>
            <a:xfrm>
              <a:off x="0" y="2302943"/>
              <a:ext cx="262499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5" name="Shape 45"/>
            <p:cNvCxnSpPr/>
            <p:nvPr/>
          </p:nvCxnSpPr>
          <p:spPr>
            <a:xfrm rot="-5400000">
              <a:off x="-814261" y="1238115"/>
              <a:ext cx="2468399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6" name="Shape 46"/>
            <p:cNvCxnSpPr/>
            <p:nvPr/>
          </p:nvCxnSpPr>
          <p:spPr>
            <a:xfrm rot="-5400000">
              <a:off x="-357712" y="1014527"/>
              <a:ext cx="2018099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7" name="Shape 47"/>
            <p:cNvCxnSpPr/>
            <p:nvPr/>
          </p:nvCxnSpPr>
          <p:spPr>
            <a:xfrm rot="-5400000">
              <a:off x="-853" y="887576"/>
              <a:ext cx="1763999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8" name="Shape 48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9" name="Shape 49"/>
            <p:cNvCxnSpPr/>
            <p:nvPr/>
          </p:nvCxnSpPr>
          <p:spPr>
            <a:xfrm rot="-5400000">
              <a:off x="636516" y="709726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0" name="Shape 50"/>
            <p:cNvCxnSpPr/>
            <p:nvPr/>
          </p:nvCxnSpPr>
          <p:spPr>
            <a:xfrm rot="-5400000">
              <a:off x="972228" y="603961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1" name="Shape 51"/>
            <p:cNvCxnSpPr/>
            <p:nvPr/>
          </p:nvCxnSpPr>
          <p:spPr>
            <a:xfrm rot="-5400000">
              <a:off x="1278236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2" name="Shape 52"/>
            <p:cNvCxnSpPr/>
            <p:nvPr/>
          </p:nvCxnSpPr>
          <p:spPr>
            <a:xfrm rot="-5400000">
              <a:off x="1590398" y="440776"/>
              <a:ext cx="879599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3" name="Shape 53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4" name="Shape 54"/>
            <p:cNvCxnSpPr/>
            <p:nvPr/>
          </p:nvCxnSpPr>
          <p:spPr>
            <a:xfrm rot="-5400000">
              <a:off x="2198066" y="292493"/>
              <a:ext cx="583499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5" name="Shape 55"/>
            <p:cNvCxnSpPr/>
            <p:nvPr/>
          </p:nvCxnSpPr>
          <p:spPr>
            <a:xfrm rot="-5400000">
              <a:off x="2521027" y="199376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6" name="Shape 56"/>
            <p:cNvCxnSpPr/>
            <p:nvPr/>
          </p:nvCxnSpPr>
          <p:spPr>
            <a:xfrm rot="-5400000">
              <a:off x="2801688" y="148627"/>
              <a:ext cx="295499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7" name="Shape 57"/>
            <p:cNvCxnSpPr/>
            <p:nvPr/>
          </p:nvCxnSpPr>
          <p:spPr>
            <a:xfrm rot="-5400000">
              <a:off x="3079242" y="102444"/>
              <a:ext cx="201599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8" name="Shape 58"/>
            <p:cNvCxnSpPr/>
            <p:nvPr/>
          </p:nvCxnSpPr>
          <p:spPr>
            <a:xfrm rot="-5400000">
              <a:off x="3324762" y="85076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3725"/>
                </a:srgbClr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dt="0" ftr="0" hdr="0" sldNum="0"/>
  <p:txStyles>
    <p:title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Relationship Id="rId4" Type="http://schemas.openxmlformats.org/officeDocument/2006/relationships/image" Target="../media/image03.png"/><Relationship Id="rId5" Type="http://schemas.openxmlformats.org/officeDocument/2006/relationships/image" Target="../media/image05.png"/><Relationship Id="rId6" Type="http://schemas.openxmlformats.org/officeDocument/2006/relationships/image" Target="../media/image0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Relationship Id="rId4" Type="http://schemas.openxmlformats.org/officeDocument/2006/relationships/image" Target="../media/image07.png"/><Relationship Id="rId10" Type="http://schemas.openxmlformats.org/officeDocument/2006/relationships/image" Target="../media/image17.png"/><Relationship Id="rId9" Type="http://schemas.openxmlformats.org/officeDocument/2006/relationships/image" Target="../media/image06.png"/><Relationship Id="rId5" Type="http://schemas.openxmlformats.org/officeDocument/2006/relationships/image" Target="../media/image11.png"/><Relationship Id="rId6" Type="http://schemas.openxmlformats.org/officeDocument/2006/relationships/image" Target="../media/image05.png"/><Relationship Id="rId7" Type="http://schemas.openxmlformats.org/officeDocument/2006/relationships/image" Target="../media/image09.png"/><Relationship Id="rId8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Relationship Id="rId4" Type="http://schemas.openxmlformats.org/officeDocument/2006/relationships/image" Target="../media/image09.png"/><Relationship Id="rId10" Type="http://schemas.openxmlformats.org/officeDocument/2006/relationships/image" Target="../media/image17.png"/><Relationship Id="rId9" Type="http://schemas.openxmlformats.org/officeDocument/2006/relationships/image" Target="../media/image06.png"/><Relationship Id="rId5" Type="http://schemas.openxmlformats.org/officeDocument/2006/relationships/image" Target="../media/image05.png"/><Relationship Id="rId6" Type="http://schemas.openxmlformats.org/officeDocument/2006/relationships/image" Target="../media/image13.png"/><Relationship Id="rId7" Type="http://schemas.openxmlformats.org/officeDocument/2006/relationships/image" Target="../media/image07.png"/><Relationship Id="rId8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00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0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0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Relationship Id="rId4" Type="http://schemas.openxmlformats.org/officeDocument/2006/relationships/image" Target="../media/image08.png"/><Relationship Id="rId5" Type="http://schemas.openxmlformats.org/officeDocument/2006/relationships/image" Target="../media/image04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03.png"/><Relationship Id="rId4" Type="http://schemas.openxmlformats.org/officeDocument/2006/relationships/image" Target="../media/image12.png"/><Relationship Id="rId5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 txBox="1"/>
          <p:nvPr>
            <p:ph type="ctrTitle"/>
          </p:nvPr>
        </p:nvSpPr>
        <p:spPr>
          <a:xfrm>
            <a:off x="685800" y="2266575"/>
            <a:ext cx="6400799" cy="13337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Mobile App Architecture</a:t>
            </a:r>
          </a:p>
        </p:txBody>
      </p:sp>
      <p:sp>
        <p:nvSpPr>
          <p:cNvPr id="90" name="Shape 90"/>
          <p:cNvSpPr txBox="1"/>
          <p:nvPr>
            <p:ph idx="1" type="subTitle"/>
          </p:nvPr>
        </p:nvSpPr>
        <p:spPr>
          <a:xfrm>
            <a:off x="685800" y="3600451"/>
            <a:ext cx="6400799" cy="9005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The foundations of app development</a:t>
            </a:r>
          </a:p>
        </p:txBody>
      </p:sp>
    </p:spTree>
  </p:cSld>
  <p:clrMapOvr>
    <a:masterClrMapping/>
  </p:clrMapOvr>
  <p:transition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 txBox="1"/>
          <p:nvPr>
            <p:ph type="title"/>
          </p:nvPr>
        </p:nvSpPr>
        <p:spPr>
          <a:xfrm>
            <a:off x="457200" y="134801"/>
            <a:ext cx="7315499" cy="13517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App Breakdown</a:t>
            </a:r>
          </a:p>
        </p:txBody>
      </p:sp>
      <p:sp>
        <p:nvSpPr>
          <p:cNvPr id="151" name="Shape 151"/>
          <p:cNvSpPr txBox="1"/>
          <p:nvPr>
            <p:ph idx="1" type="body"/>
          </p:nvPr>
        </p:nvSpPr>
        <p:spPr>
          <a:xfrm>
            <a:off x="235125" y="1704700"/>
            <a:ext cx="5254800" cy="48401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400"/>
              <a:t>What specific topics would we need to </a:t>
            </a:r>
            <a:r>
              <a:rPr b="1" lang="en" sz="2400"/>
              <a:t>implement the Twitter or Facebook app ourselves</a:t>
            </a:r>
            <a:r>
              <a:rPr lang="en" sz="2400"/>
              <a:t>?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indent="-381000" lvl="0" marL="457200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 sz="2400"/>
              <a:t>How to add action icons i.e compose?</a:t>
            </a:r>
          </a:p>
          <a:p>
            <a:pPr indent="-381000" lvl="0" marL="457200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 sz="2400"/>
              <a:t>How to insert clickable hyperlinks?</a:t>
            </a:r>
          </a:p>
          <a:p>
            <a:pPr indent="-381000" lvl="0" marL="457200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 sz="2400"/>
              <a:t>???</a:t>
            </a:r>
          </a:p>
        </p:txBody>
      </p:sp>
      <p:pic>
        <p:nvPicPr>
          <p:cNvPr id="152" name="Shape 1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53000" y="1801325"/>
            <a:ext cx="3097175" cy="4573149"/>
          </a:xfrm>
          <a:prstGeom prst="rect">
            <a:avLst/>
          </a:prstGeom>
          <a:noFill/>
          <a:ln cap="flat" cmpd="sng" w="19050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</p:pic>
    </p:spTree>
  </p:cSld>
  <p:clrMapOvr>
    <a:masterClrMapping/>
  </p:clrMapOvr>
  <p:transition spd="slow">
    <p:cut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 txBox="1"/>
          <p:nvPr>
            <p:ph type="title"/>
          </p:nvPr>
        </p:nvSpPr>
        <p:spPr>
          <a:xfrm>
            <a:off x="457200" y="134801"/>
            <a:ext cx="7315499" cy="13517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Screen Archetypes</a:t>
            </a:r>
          </a:p>
        </p:txBody>
      </p:sp>
      <p:sp>
        <p:nvSpPr>
          <p:cNvPr id="158" name="Shape 158"/>
          <p:cNvSpPr txBox="1"/>
          <p:nvPr>
            <p:ph idx="1" type="body"/>
          </p:nvPr>
        </p:nvSpPr>
        <p:spPr>
          <a:xfrm>
            <a:off x="212400" y="1883775"/>
            <a:ext cx="8719199" cy="1164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419100" lvl="0" marL="457200" rtl="0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 sz="3000"/>
              <a:t>What does a typical data-driven app look like?</a:t>
            </a:r>
          </a:p>
          <a:p>
            <a:pPr indent="-4191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 sz="3000"/>
              <a:t>What are the most common screens?</a:t>
            </a:r>
          </a:p>
        </p:txBody>
      </p:sp>
      <p:pic>
        <p:nvPicPr>
          <p:cNvPr id="159" name="Shape 159"/>
          <p:cNvPicPr preferRelativeResize="0"/>
          <p:nvPr/>
        </p:nvPicPr>
        <p:blipFill rotWithShape="1">
          <a:blip r:embed="rId3">
            <a:alphaModFix/>
          </a:blip>
          <a:srcRect b="0" l="0" r="0" t="4425"/>
          <a:stretch/>
        </p:blipFill>
        <p:spPr>
          <a:xfrm>
            <a:off x="2308192" y="3293150"/>
            <a:ext cx="2107131" cy="3234998"/>
          </a:xfrm>
          <a:prstGeom prst="rect">
            <a:avLst/>
          </a:prstGeom>
          <a:noFill/>
          <a:ln cap="flat" cmpd="sng" w="19050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160" name="Shape 160"/>
          <p:cNvPicPr preferRelativeResize="0"/>
          <p:nvPr/>
        </p:nvPicPr>
        <p:blipFill rotWithShape="1">
          <a:blip r:embed="rId4">
            <a:alphaModFix/>
          </a:blip>
          <a:srcRect b="0" l="0" r="0" t="4351"/>
          <a:stretch/>
        </p:blipFill>
        <p:spPr>
          <a:xfrm>
            <a:off x="213125" y="3306675"/>
            <a:ext cx="2029299" cy="3221476"/>
          </a:xfrm>
          <a:prstGeom prst="rect">
            <a:avLst/>
          </a:prstGeom>
          <a:noFill/>
          <a:ln cap="flat" cmpd="sng" w="19050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161" name="Shape 161"/>
          <p:cNvPicPr preferRelativeResize="0"/>
          <p:nvPr/>
        </p:nvPicPr>
        <p:blipFill rotWithShape="1">
          <a:blip r:embed="rId5">
            <a:alphaModFix/>
          </a:blip>
          <a:srcRect b="0" l="0" r="0" t="4351"/>
          <a:stretch/>
        </p:blipFill>
        <p:spPr>
          <a:xfrm>
            <a:off x="4483500" y="3293150"/>
            <a:ext cx="2029299" cy="3235006"/>
          </a:xfrm>
          <a:prstGeom prst="rect">
            <a:avLst/>
          </a:prstGeom>
          <a:noFill/>
          <a:ln cap="flat" cmpd="sng" w="19050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162" name="Shape 162"/>
          <p:cNvPicPr preferRelativeResize="0"/>
          <p:nvPr/>
        </p:nvPicPr>
        <p:blipFill rotWithShape="1">
          <a:blip r:embed="rId6">
            <a:alphaModFix/>
          </a:blip>
          <a:srcRect b="11162" l="0" r="0" t="4270"/>
          <a:stretch/>
        </p:blipFill>
        <p:spPr>
          <a:xfrm>
            <a:off x="6658650" y="3293150"/>
            <a:ext cx="2151689" cy="3234998"/>
          </a:xfrm>
          <a:prstGeom prst="rect">
            <a:avLst/>
          </a:prstGeom>
          <a:noFill/>
          <a:ln cap="flat" cmpd="sng" w="19050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pic>
    </p:spTree>
  </p:cSld>
  <p:clrMapOvr>
    <a:masterClrMapping/>
  </p:clrMapOvr>
  <p:transition spd="slow">
    <p:cut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 txBox="1"/>
          <p:nvPr>
            <p:ph type="title"/>
          </p:nvPr>
        </p:nvSpPr>
        <p:spPr>
          <a:xfrm>
            <a:off x="457200" y="134801"/>
            <a:ext cx="7315499" cy="13517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Screen Archetypes</a:t>
            </a:r>
          </a:p>
        </p:txBody>
      </p:sp>
      <p:pic>
        <p:nvPicPr>
          <p:cNvPr id="168" name="Shape 168"/>
          <p:cNvPicPr preferRelativeResize="0"/>
          <p:nvPr/>
        </p:nvPicPr>
        <p:blipFill rotWithShape="1">
          <a:blip r:embed="rId3">
            <a:alphaModFix/>
          </a:blip>
          <a:srcRect b="0" l="0" r="0" t="4242"/>
          <a:stretch/>
        </p:blipFill>
        <p:spPr>
          <a:xfrm>
            <a:off x="108000" y="1676224"/>
            <a:ext cx="1526549" cy="2407225"/>
          </a:xfrm>
          <a:prstGeom prst="rect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169" name="Shape 169"/>
          <p:cNvPicPr preferRelativeResize="0"/>
          <p:nvPr/>
        </p:nvPicPr>
        <p:blipFill rotWithShape="1">
          <a:blip r:embed="rId4">
            <a:alphaModFix/>
          </a:blip>
          <a:srcRect b="0" l="0" r="0" t="4242"/>
          <a:stretch/>
        </p:blipFill>
        <p:spPr>
          <a:xfrm>
            <a:off x="1875850" y="1676225"/>
            <a:ext cx="1571136" cy="2407225"/>
          </a:xfrm>
          <a:prstGeom prst="rect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170" name="Shape 170"/>
          <p:cNvPicPr preferRelativeResize="0"/>
          <p:nvPr/>
        </p:nvPicPr>
        <p:blipFill rotWithShape="1">
          <a:blip r:embed="rId5">
            <a:alphaModFix/>
          </a:blip>
          <a:srcRect b="0" l="0" r="0" t="5383"/>
          <a:stretch/>
        </p:blipFill>
        <p:spPr>
          <a:xfrm>
            <a:off x="3528125" y="1676225"/>
            <a:ext cx="1526550" cy="2407223"/>
          </a:xfrm>
          <a:prstGeom prst="rect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171" name="Shape 171"/>
          <p:cNvPicPr preferRelativeResize="0"/>
          <p:nvPr/>
        </p:nvPicPr>
        <p:blipFill rotWithShape="1">
          <a:blip r:embed="rId6">
            <a:alphaModFix/>
          </a:blip>
          <a:srcRect b="0" l="0" r="0" t="4168"/>
          <a:stretch/>
        </p:blipFill>
        <p:spPr>
          <a:xfrm>
            <a:off x="5208350" y="1676225"/>
            <a:ext cx="1526550" cy="2438099"/>
          </a:xfrm>
          <a:prstGeom prst="rect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172" name="Shape 172"/>
          <p:cNvPicPr preferRelativeResize="0"/>
          <p:nvPr/>
        </p:nvPicPr>
        <p:blipFill rotWithShape="1">
          <a:blip r:embed="rId7">
            <a:alphaModFix/>
          </a:blip>
          <a:srcRect b="0" l="0" r="0" t="4232"/>
          <a:stretch/>
        </p:blipFill>
        <p:spPr>
          <a:xfrm>
            <a:off x="6888575" y="1676225"/>
            <a:ext cx="1571123" cy="2407491"/>
          </a:xfrm>
          <a:prstGeom prst="rect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173" name="Shape 173"/>
          <p:cNvPicPr preferRelativeResize="0"/>
          <p:nvPr/>
        </p:nvPicPr>
        <p:blipFill rotWithShape="1">
          <a:blip r:embed="rId8">
            <a:alphaModFix/>
          </a:blip>
          <a:srcRect b="0" l="0" r="0" t="4242"/>
          <a:stretch/>
        </p:blipFill>
        <p:spPr>
          <a:xfrm>
            <a:off x="1071775" y="4228657"/>
            <a:ext cx="1630299" cy="2497875"/>
          </a:xfrm>
          <a:prstGeom prst="rect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174" name="Shape 174"/>
          <p:cNvPicPr preferRelativeResize="0"/>
          <p:nvPr/>
        </p:nvPicPr>
        <p:blipFill rotWithShape="1">
          <a:blip r:embed="rId9">
            <a:alphaModFix/>
          </a:blip>
          <a:srcRect b="11162" l="0" r="0" t="4270"/>
          <a:stretch/>
        </p:blipFill>
        <p:spPr>
          <a:xfrm>
            <a:off x="3105975" y="4226875"/>
            <a:ext cx="1661400" cy="2497875"/>
          </a:xfrm>
          <a:prstGeom prst="rect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175" name="Shape 17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171275" y="4226875"/>
            <a:ext cx="1698891" cy="2497874"/>
          </a:xfrm>
          <a:prstGeom prst="rect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pic>
    </p:spTree>
  </p:cSld>
  <p:clrMapOvr>
    <a:masterClrMapping/>
  </p:clrMapOvr>
  <p:transition spd="slow">
    <p:cut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Shape 180"/>
          <p:cNvPicPr preferRelativeResize="0"/>
          <p:nvPr/>
        </p:nvPicPr>
        <p:blipFill rotWithShape="1">
          <a:blip r:embed="rId3">
            <a:alphaModFix/>
          </a:blip>
          <a:srcRect b="0" l="0" r="0" t="4242"/>
          <a:stretch/>
        </p:blipFill>
        <p:spPr>
          <a:xfrm>
            <a:off x="1071775" y="4228657"/>
            <a:ext cx="1630299" cy="2497875"/>
          </a:xfrm>
          <a:prstGeom prst="rect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181" name="Shape 181"/>
          <p:cNvPicPr preferRelativeResize="0"/>
          <p:nvPr/>
        </p:nvPicPr>
        <p:blipFill rotWithShape="1">
          <a:blip r:embed="rId4">
            <a:alphaModFix/>
          </a:blip>
          <a:srcRect b="0" l="0" r="0" t="4232"/>
          <a:stretch/>
        </p:blipFill>
        <p:spPr>
          <a:xfrm>
            <a:off x="6888575" y="1676225"/>
            <a:ext cx="1571123" cy="2407491"/>
          </a:xfrm>
          <a:prstGeom prst="rect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182" name="Shape 182"/>
          <p:cNvPicPr preferRelativeResize="0"/>
          <p:nvPr/>
        </p:nvPicPr>
        <p:blipFill rotWithShape="1">
          <a:blip r:embed="rId5">
            <a:alphaModFix/>
          </a:blip>
          <a:srcRect b="0" l="0" r="0" t="4168"/>
          <a:stretch/>
        </p:blipFill>
        <p:spPr>
          <a:xfrm>
            <a:off x="5208350" y="1676225"/>
            <a:ext cx="1526550" cy="2438099"/>
          </a:xfrm>
          <a:prstGeom prst="rect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183" name="Shape 183"/>
          <p:cNvSpPr txBox="1"/>
          <p:nvPr>
            <p:ph type="title"/>
          </p:nvPr>
        </p:nvSpPr>
        <p:spPr>
          <a:xfrm>
            <a:off x="457200" y="134801"/>
            <a:ext cx="7315499" cy="13517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Screen Archetypes</a:t>
            </a:r>
          </a:p>
        </p:txBody>
      </p:sp>
      <p:pic>
        <p:nvPicPr>
          <p:cNvPr id="184" name="Shape 184"/>
          <p:cNvPicPr preferRelativeResize="0"/>
          <p:nvPr/>
        </p:nvPicPr>
        <p:blipFill rotWithShape="1">
          <a:blip r:embed="rId6">
            <a:alphaModFix/>
          </a:blip>
          <a:srcRect b="0" l="0" r="0" t="4242"/>
          <a:stretch/>
        </p:blipFill>
        <p:spPr>
          <a:xfrm>
            <a:off x="108000" y="1676224"/>
            <a:ext cx="1526549" cy="2407225"/>
          </a:xfrm>
          <a:prstGeom prst="rect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185" name="Shape 185"/>
          <p:cNvPicPr preferRelativeResize="0"/>
          <p:nvPr/>
        </p:nvPicPr>
        <p:blipFill rotWithShape="1">
          <a:blip r:embed="rId7">
            <a:alphaModFix/>
          </a:blip>
          <a:srcRect b="0" l="0" r="0" t="4242"/>
          <a:stretch/>
        </p:blipFill>
        <p:spPr>
          <a:xfrm>
            <a:off x="1875850" y="1676225"/>
            <a:ext cx="1571136" cy="2407225"/>
          </a:xfrm>
          <a:prstGeom prst="rect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186" name="Shape 186"/>
          <p:cNvPicPr preferRelativeResize="0"/>
          <p:nvPr/>
        </p:nvPicPr>
        <p:blipFill rotWithShape="1">
          <a:blip r:embed="rId8">
            <a:alphaModFix/>
          </a:blip>
          <a:srcRect b="0" l="0" r="0" t="5383"/>
          <a:stretch/>
        </p:blipFill>
        <p:spPr>
          <a:xfrm>
            <a:off x="3528125" y="1676225"/>
            <a:ext cx="1526550" cy="2407223"/>
          </a:xfrm>
          <a:prstGeom prst="rect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187" name="Shape 187"/>
          <p:cNvPicPr preferRelativeResize="0"/>
          <p:nvPr/>
        </p:nvPicPr>
        <p:blipFill rotWithShape="1">
          <a:blip r:embed="rId9">
            <a:alphaModFix/>
          </a:blip>
          <a:srcRect b="11162" l="0" r="0" t="4270"/>
          <a:stretch/>
        </p:blipFill>
        <p:spPr>
          <a:xfrm>
            <a:off x="3105975" y="4226875"/>
            <a:ext cx="1661400" cy="2497875"/>
          </a:xfrm>
          <a:prstGeom prst="rect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188" name="Shape 18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171275" y="4226875"/>
            <a:ext cx="1698891" cy="2497874"/>
          </a:xfrm>
          <a:prstGeom prst="rect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189" name="Shape 189"/>
          <p:cNvSpPr txBox="1"/>
          <p:nvPr/>
        </p:nvSpPr>
        <p:spPr>
          <a:xfrm>
            <a:off x="227175" y="3544475"/>
            <a:ext cx="1288199" cy="452999"/>
          </a:xfrm>
          <a:prstGeom prst="rect">
            <a:avLst/>
          </a:prstGeom>
          <a:solidFill>
            <a:srgbClr val="C9DAF8"/>
          </a:solidFill>
          <a:ln cap="flat" cmpd="sng" w="28575">
            <a:solidFill>
              <a:srgbClr val="1C4587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" sz="2400">
                <a:solidFill>
                  <a:srgbClr val="1C4587"/>
                </a:solidFill>
              </a:rPr>
              <a:t>Login</a:t>
            </a:r>
          </a:p>
        </p:txBody>
      </p:sp>
      <p:sp>
        <p:nvSpPr>
          <p:cNvPr id="190" name="Shape 190"/>
          <p:cNvSpPr txBox="1"/>
          <p:nvPr/>
        </p:nvSpPr>
        <p:spPr>
          <a:xfrm>
            <a:off x="1976633" y="3544475"/>
            <a:ext cx="1357199" cy="452999"/>
          </a:xfrm>
          <a:prstGeom prst="rect">
            <a:avLst/>
          </a:prstGeom>
          <a:solidFill>
            <a:srgbClr val="EAD1DC"/>
          </a:solidFill>
          <a:ln cap="flat" cmpd="sng" w="28575">
            <a:solidFill>
              <a:srgbClr val="4C113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400">
                <a:solidFill>
                  <a:srgbClr val="4C1130"/>
                </a:solidFill>
              </a:rPr>
              <a:t>Register</a:t>
            </a:r>
          </a:p>
        </p:txBody>
      </p:sp>
      <p:sp>
        <p:nvSpPr>
          <p:cNvPr id="191" name="Shape 191"/>
          <p:cNvSpPr txBox="1"/>
          <p:nvPr/>
        </p:nvSpPr>
        <p:spPr>
          <a:xfrm>
            <a:off x="3612825" y="3544475"/>
            <a:ext cx="1357199" cy="452999"/>
          </a:xfrm>
          <a:prstGeom prst="rect">
            <a:avLst/>
          </a:prstGeom>
          <a:solidFill>
            <a:srgbClr val="D9D2E9"/>
          </a:solidFill>
          <a:ln cap="flat" cmpd="sng" w="28575">
            <a:solidFill>
              <a:srgbClr val="20124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400">
                <a:solidFill>
                  <a:srgbClr val="20124D"/>
                </a:solidFill>
              </a:rPr>
              <a:t>Stream</a:t>
            </a:r>
          </a:p>
        </p:txBody>
      </p:sp>
      <p:sp>
        <p:nvSpPr>
          <p:cNvPr id="192" name="Shape 192"/>
          <p:cNvSpPr txBox="1"/>
          <p:nvPr/>
        </p:nvSpPr>
        <p:spPr>
          <a:xfrm>
            <a:off x="5297270" y="3544475"/>
            <a:ext cx="1288199" cy="452999"/>
          </a:xfrm>
          <a:prstGeom prst="rect">
            <a:avLst/>
          </a:prstGeom>
          <a:solidFill>
            <a:srgbClr val="D0E0E3"/>
          </a:solidFill>
          <a:ln cap="flat" cmpd="sng" w="28575">
            <a:solidFill>
              <a:srgbClr val="0C343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400">
                <a:solidFill>
                  <a:srgbClr val="0C343D"/>
                </a:solidFill>
              </a:rPr>
              <a:t>Detail</a:t>
            </a:r>
          </a:p>
        </p:txBody>
      </p:sp>
      <p:sp>
        <p:nvSpPr>
          <p:cNvPr id="193" name="Shape 193"/>
          <p:cNvSpPr txBox="1"/>
          <p:nvPr/>
        </p:nvSpPr>
        <p:spPr>
          <a:xfrm>
            <a:off x="7010700" y="3544475"/>
            <a:ext cx="1357199" cy="452999"/>
          </a:xfrm>
          <a:prstGeom prst="rect">
            <a:avLst/>
          </a:prstGeom>
          <a:solidFill>
            <a:srgbClr val="D9EAD3"/>
          </a:solidFill>
          <a:ln cap="flat" cmpd="sng" w="28575">
            <a:solidFill>
              <a:srgbClr val="274E13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400">
                <a:solidFill>
                  <a:srgbClr val="274E13"/>
                </a:solidFill>
              </a:rPr>
              <a:t>Creation</a:t>
            </a:r>
          </a:p>
        </p:txBody>
      </p:sp>
      <p:sp>
        <p:nvSpPr>
          <p:cNvPr id="194" name="Shape 194"/>
          <p:cNvSpPr txBox="1"/>
          <p:nvPr/>
        </p:nvSpPr>
        <p:spPr>
          <a:xfrm>
            <a:off x="1157900" y="6182925"/>
            <a:ext cx="1433400" cy="452999"/>
          </a:xfrm>
          <a:prstGeom prst="rect">
            <a:avLst/>
          </a:prstGeom>
          <a:solidFill>
            <a:srgbClr val="FFF2CC"/>
          </a:solidFill>
          <a:ln cap="flat" cmpd="sng" w="28575">
            <a:solidFill>
              <a:srgbClr val="7F6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400">
                <a:solidFill>
                  <a:srgbClr val="7F6000"/>
                </a:solidFill>
              </a:rPr>
              <a:t>Profile</a:t>
            </a:r>
          </a:p>
        </p:txBody>
      </p:sp>
      <p:sp>
        <p:nvSpPr>
          <p:cNvPr id="195" name="Shape 195"/>
          <p:cNvSpPr txBox="1"/>
          <p:nvPr/>
        </p:nvSpPr>
        <p:spPr>
          <a:xfrm>
            <a:off x="3219975" y="6182925"/>
            <a:ext cx="1433400" cy="452999"/>
          </a:xfrm>
          <a:prstGeom prst="rect">
            <a:avLst/>
          </a:prstGeom>
          <a:solidFill>
            <a:srgbClr val="FCE5CD"/>
          </a:solidFill>
          <a:ln cap="flat" cmpd="sng" w="28575">
            <a:solidFill>
              <a:srgbClr val="783F04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400">
                <a:solidFill>
                  <a:srgbClr val="783F04"/>
                </a:solidFill>
              </a:rPr>
              <a:t>Settings</a:t>
            </a:r>
          </a:p>
        </p:txBody>
      </p:sp>
      <p:sp>
        <p:nvSpPr>
          <p:cNvPr id="196" name="Shape 196"/>
          <p:cNvSpPr txBox="1"/>
          <p:nvPr/>
        </p:nvSpPr>
        <p:spPr>
          <a:xfrm>
            <a:off x="5282050" y="6182925"/>
            <a:ext cx="1433400" cy="452999"/>
          </a:xfrm>
          <a:prstGeom prst="rect">
            <a:avLst/>
          </a:prstGeom>
          <a:solidFill>
            <a:srgbClr val="F4CCCC"/>
          </a:solidFill>
          <a:ln cap="flat" cmpd="sng" w="28575">
            <a:solidFill>
              <a:srgbClr val="66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400">
                <a:solidFill>
                  <a:srgbClr val="660000"/>
                </a:solidFill>
              </a:rPr>
              <a:t>Maps</a:t>
            </a:r>
          </a:p>
        </p:txBody>
      </p:sp>
    </p:spTree>
  </p:cSld>
  <p:clrMapOvr>
    <a:masterClrMapping/>
  </p:clrMapOvr>
  <p:transition spd="slow">
    <p:cut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 txBox="1"/>
          <p:nvPr>
            <p:ph type="title"/>
          </p:nvPr>
        </p:nvSpPr>
        <p:spPr>
          <a:xfrm>
            <a:off x="457200" y="134801"/>
            <a:ext cx="7315499" cy="13517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Application Architecture</a:t>
            </a:r>
          </a:p>
        </p:txBody>
      </p:sp>
      <p:sp>
        <p:nvSpPr>
          <p:cNvPr id="202" name="Shape 202"/>
          <p:cNvSpPr txBox="1"/>
          <p:nvPr>
            <p:ph idx="1" type="body"/>
          </p:nvPr>
        </p:nvSpPr>
        <p:spPr>
          <a:xfrm>
            <a:off x="457200" y="1704688"/>
            <a:ext cx="8229600" cy="48401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3000"/>
              <a:t>Learning to build real </a:t>
            </a:r>
            <a:r>
              <a:rPr b="1" lang="en" sz="3000"/>
              <a:t>data-driven apps</a:t>
            </a:r>
            <a:r>
              <a:rPr lang="en" sz="3000"/>
              <a:t> requires a few core concepts.</a:t>
            </a:r>
          </a:p>
          <a:p>
            <a:pPr indent="-381000" lvl="0" marL="457200" rtl="0">
              <a:lnSpc>
                <a:spcPct val="150000"/>
              </a:lnSpc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AutoNum type="arabicPeriod"/>
            </a:pPr>
            <a:r>
              <a:rPr b="1" lang="en" sz="2400"/>
              <a:t>Views: </a:t>
            </a:r>
            <a:r>
              <a:rPr lang="en" sz="2400"/>
              <a:t>Common Controls and View Layout</a:t>
            </a:r>
          </a:p>
          <a:p>
            <a:pPr indent="-381000" lvl="0" marL="457200" rtl="0">
              <a:lnSpc>
                <a:spcPct val="150000"/>
              </a:lnSpc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AutoNum type="arabicPeriod"/>
            </a:pPr>
            <a:r>
              <a:rPr b="1" lang="en" sz="2400"/>
              <a:t>Events:</a:t>
            </a:r>
            <a:r>
              <a:rPr lang="en" sz="2400"/>
              <a:t> Interaction and Event Handling</a:t>
            </a:r>
          </a:p>
          <a:p>
            <a:pPr indent="-381000" lvl="0" marL="457200" rtl="0">
              <a:lnSpc>
                <a:spcPct val="150000"/>
              </a:lnSpc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AutoNum type="arabicPeriod"/>
            </a:pPr>
            <a:r>
              <a:rPr b="1" lang="en" sz="2400"/>
              <a:t>Navigation:</a:t>
            </a:r>
            <a:r>
              <a:rPr lang="en" sz="2400"/>
              <a:t> Screen Flows and Navigation</a:t>
            </a:r>
          </a:p>
          <a:p>
            <a:pPr indent="-381000" lvl="0" marL="457200" rtl="0">
              <a:lnSpc>
                <a:spcPct val="150000"/>
              </a:lnSpc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AutoNum type="arabicPeriod"/>
            </a:pPr>
            <a:r>
              <a:rPr b="1" lang="en" sz="2400"/>
              <a:t>Data:</a:t>
            </a:r>
            <a:r>
              <a:rPr lang="en" sz="2400"/>
              <a:t> Models, Networking and Persistence</a:t>
            </a:r>
          </a:p>
          <a:p>
            <a:pPr indent="-381000" lvl="0" marL="457200" rtl="0">
              <a:lnSpc>
                <a:spcPct val="150000"/>
              </a:lnSpc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AutoNum type="arabicPeriod"/>
            </a:pPr>
            <a:r>
              <a:rPr b="1" lang="en" sz="2400"/>
              <a:t>Platform:</a:t>
            </a:r>
            <a:r>
              <a:rPr lang="en" sz="2400"/>
              <a:t> OS Services, Hardware, Accessing Sensors</a:t>
            </a:r>
          </a:p>
        </p:txBody>
      </p:sp>
    </p:spTree>
  </p:cSld>
  <p:clrMapOvr>
    <a:masterClrMapping/>
  </p:clrMapOvr>
  <p:transition spd="slow">
    <p:cut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 txBox="1"/>
          <p:nvPr>
            <p:ph type="title"/>
          </p:nvPr>
        </p:nvSpPr>
        <p:spPr>
          <a:xfrm>
            <a:off x="457200" y="134801"/>
            <a:ext cx="7315499" cy="13517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Mobile Client Architecture</a:t>
            </a:r>
          </a:p>
        </p:txBody>
      </p:sp>
      <p:sp>
        <p:nvSpPr>
          <p:cNvPr id="208" name="Shape 208"/>
          <p:cNvSpPr/>
          <p:nvPr/>
        </p:nvSpPr>
        <p:spPr>
          <a:xfrm>
            <a:off x="686450" y="3599935"/>
            <a:ext cx="4439700" cy="795599"/>
          </a:xfrm>
          <a:prstGeom prst="rect">
            <a:avLst/>
          </a:prstGeom>
          <a:solidFill>
            <a:srgbClr val="CFE2F3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" sz="2800"/>
              <a:t>Networking</a:t>
            </a:r>
          </a:p>
        </p:txBody>
      </p:sp>
      <p:sp>
        <p:nvSpPr>
          <p:cNvPr id="209" name="Shape 209"/>
          <p:cNvSpPr/>
          <p:nvPr/>
        </p:nvSpPr>
        <p:spPr>
          <a:xfrm>
            <a:off x="5269050" y="3599925"/>
            <a:ext cx="2733000" cy="795599"/>
          </a:xfrm>
          <a:prstGeom prst="rect">
            <a:avLst/>
          </a:prstGeom>
          <a:solidFill>
            <a:srgbClr val="CFE2F3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" sz="2800"/>
              <a:t>Authentication</a:t>
            </a:r>
          </a:p>
        </p:txBody>
      </p:sp>
      <p:grpSp>
        <p:nvGrpSpPr>
          <p:cNvPr id="210" name="Shape 210"/>
          <p:cNvGrpSpPr/>
          <p:nvPr/>
        </p:nvGrpSpPr>
        <p:grpSpPr>
          <a:xfrm>
            <a:off x="694618" y="2732100"/>
            <a:ext cx="7299956" cy="681299"/>
            <a:chOff x="1245200" y="2884175"/>
            <a:chExt cx="6678825" cy="681299"/>
          </a:xfrm>
        </p:grpSpPr>
        <p:sp>
          <p:nvSpPr>
            <p:cNvPr id="211" name="Shape 211"/>
            <p:cNvSpPr/>
            <p:nvPr/>
          </p:nvSpPr>
          <p:spPr>
            <a:xfrm>
              <a:off x="4653725" y="2884175"/>
              <a:ext cx="3270300" cy="681299"/>
            </a:xfrm>
            <a:prstGeom prst="rect">
              <a:avLst/>
            </a:prstGeom>
            <a:solidFill>
              <a:srgbClr val="6D9EEB"/>
            </a:solidFill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algn="ctr">
                <a:spcBef>
                  <a:spcPts val="0"/>
                </a:spcBef>
                <a:buNone/>
              </a:pPr>
              <a:r>
                <a:rPr lang="en" sz="2800"/>
                <a:t>Models</a:t>
              </a:r>
            </a:p>
          </p:txBody>
        </p:sp>
        <p:sp>
          <p:nvSpPr>
            <p:cNvPr id="212" name="Shape 212"/>
            <p:cNvSpPr/>
            <p:nvPr/>
          </p:nvSpPr>
          <p:spPr>
            <a:xfrm>
              <a:off x="1245200" y="2884175"/>
              <a:ext cx="3270300" cy="681299"/>
            </a:xfrm>
            <a:prstGeom prst="rect">
              <a:avLst/>
            </a:prstGeom>
            <a:solidFill>
              <a:srgbClr val="6D9EEB"/>
            </a:solidFill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 sz="2800"/>
                <a:t>Controllers</a:t>
              </a:r>
            </a:p>
          </p:txBody>
        </p:sp>
      </p:grpSp>
      <p:sp>
        <p:nvSpPr>
          <p:cNvPr id="213" name="Shape 213"/>
          <p:cNvSpPr/>
          <p:nvPr/>
        </p:nvSpPr>
        <p:spPr>
          <a:xfrm>
            <a:off x="699300" y="1864275"/>
            <a:ext cx="7299900" cy="681299"/>
          </a:xfrm>
          <a:prstGeom prst="rect">
            <a:avLst/>
          </a:prstGeom>
          <a:solidFill>
            <a:srgbClr val="6D9EEB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800"/>
              <a:t>Views</a:t>
            </a:r>
          </a:p>
        </p:txBody>
      </p:sp>
      <p:sp>
        <p:nvSpPr>
          <p:cNvPr id="214" name="Shape 214"/>
          <p:cNvSpPr/>
          <p:nvPr/>
        </p:nvSpPr>
        <p:spPr>
          <a:xfrm>
            <a:off x="686450" y="5562900"/>
            <a:ext cx="7315499" cy="795599"/>
          </a:xfrm>
          <a:prstGeom prst="rect">
            <a:avLst/>
          </a:prstGeom>
          <a:solidFill>
            <a:srgbClr val="B7B7B7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2800"/>
              <a:t>Device Hardware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2200"/>
              <a:t>GPS, Accelerometer, Bluetooth</a:t>
            </a:r>
          </a:p>
        </p:txBody>
      </p:sp>
      <p:sp>
        <p:nvSpPr>
          <p:cNvPr id="215" name="Shape 215"/>
          <p:cNvSpPr/>
          <p:nvPr/>
        </p:nvSpPr>
        <p:spPr>
          <a:xfrm>
            <a:off x="686450" y="4582050"/>
            <a:ext cx="7315499" cy="795599"/>
          </a:xfrm>
          <a:prstGeom prst="rect">
            <a:avLst/>
          </a:prstGeom>
          <a:solidFill>
            <a:srgbClr val="B7B7B7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2800"/>
              <a:t>OS Foundations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2200"/>
              <a:t>UI Core, Event Loop, System Components</a:t>
            </a:r>
          </a:p>
        </p:txBody>
      </p:sp>
    </p:spTree>
  </p:cSld>
  <p:clrMapOvr>
    <a:masterClrMapping/>
  </p:clrMapOvr>
  <p:transition spd="slow">
    <p:cut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 txBox="1"/>
          <p:nvPr>
            <p:ph type="title"/>
          </p:nvPr>
        </p:nvSpPr>
        <p:spPr>
          <a:xfrm>
            <a:off x="457200" y="134801"/>
            <a:ext cx="7315499" cy="13517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Application Architecture</a:t>
            </a:r>
          </a:p>
        </p:txBody>
      </p:sp>
      <p:sp>
        <p:nvSpPr>
          <p:cNvPr id="221" name="Shape 221"/>
          <p:cNvSpPr txBox="1"/>
          <p:nvPr>
            <p:ph idx="1" type="body"/>
          </p:nvPr>
        </p:nvSpPr>
        <p:spPr>
          <a:xfrm>
            <a:off x="457200" y="1704688"/>
            <a:ext cx="8229600" cy="48401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3000"/>
              <a:t>Real </a:t>
            </a:r>
            <a:r>
              <a:rPr b="1" lang="en" sz="3000"/>
              <a:t>data-driven apps</a:t>
            </a:r>
            <a:r>
              <a:rPr lang="en" sz="3000"/>
              <a:t> usually require an API.</a:t>
            </a:r>
          </a:p>
          <a:p>
            <a:pPr indent="-381000" lvl="0" marL="457200" rtl="0">
              <a:lnSpc>
                <a:spcPct val="150000"/>
              </a:lnSpc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 sz="2400"/>
              <a:t>Apps </a:t>
            </a:r>
            <a:r>
              <a:rPr b="1" lang="en" sz="2400"/>
              <a:t>display data</a:t>
            </a:r>
            <a:r>
              <a:rPr lang="en" sz="2400"/>
              <a:t> and this comes from a </a:t>
            </a:r>
            <a:r>
              <a:rPr b="1" lang="en" sz="2400"/>
              <a:t>source</a:t>
            </a:r>
            <a:r>
              <a:rPr lang="en" sz="2400"/>
              <a:t>.</a:t>
            </a:r>
          </a:p>
          <a:p>
            <a:pPr indent="-381000" lvl="0" marL="457200" rtl="0">
              <a:lnSpc>
                <a:spcPct val="150000"/>
              </a:lnSpc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 sz="2400"/>
              <a:t>Most mobile apps rely on </a:t>
            </a:r>
            <a:r>
              <a:rPr b="1" lang="en" sz="2400"/>
              <a:t>server-side APIs</a:t>
            </a:r>
            <a:r>
              <a:rPr lang="en" sz="2400"/>
              <a:t> for data.</a:t>
            </a:r>
          </a:p>
          <a:p>
            <a:pPr indent="-381000" lvl="0" marL="457200" rtl="0">
              <a:lnSpc>
                <a:spcPct val="150000"/>
              </a:lnSpc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 sz="2400"/>
              <a:t>When developing mobile, consider what sources your app's data is coming from / being saved to. </a:t>
            </a:r>
          </a:p>
          <a:p>
            <a:pPr indent="-381000" lvl="0" marL="457200" rtl="0">
              <a:lnSpc>
                <a:spcPct val="150000"/>
              </a:lnSpc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 sz="2400"/>
              <a:t>Many apps </a:t>
            </a:r>
            <a:r>
              <a:rPr b="1" lang="en" sz="2400"/>
              <a:t>leverage existing APIs</a:t>
            </a:r>
            <a:r>
              <a:rPr lang="en" sz="2400"/>
              <a:t> while others require a custom server-side component.</a:t>
            </a:r>
          </a:p>
        </p:txBody>
      </p:sp>
    </p:spTree>
  </p:cSld>
  <p:clrMapOvr>
    <a:masterClrMapping/>
  </p:clrMapOvr>
  <p:transition spd="slow">
    <p:cut/>
  </p:transition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/>
          <p:nvPr/>
        </p:nvSpPr>
        <p:spPr>
          <a:xfrm>
            <a:off x="319676" y="2127515"/>
            <a:ext cx="3291000" cy="3290099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7" name="Shape 227"/>
          <p:cNvSpPr txBox="1"/>
          <p:nvPr>
            <p:ph type="title"/>
          </p:nvPr>
        </p:nvSpPr>
        <p:spPr>
          <a:xfrm>
            <a:off x="457200" y="134801"/>
            <a:ext cx="7315499" cy="13517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Application Architecture</a:t>
            </a:r>
          </a:p>
        </p:txBody>
      </p:sp>
      <p:sp>
        <p:nvSpPr>
          <p:cNvPr id="228" name="Shape 228"/>
          <p:cNvSpPr/>
          <p:nvPr/>
        </p:nvSpPr>
        <p:spPr>
          <a:xfrm>
            <a:off x="447093" y="3406214"/>
            <a:ext cx="1416000" cy="524100"/>
          </a:xfrm>
          <a:prstGeom prst="rect">
            <a:avLst/>
          </a:prstGeom>
          <a:solidFill>
            <a:srgbClr val="CFE2F3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Networking</a:t>
            </a:r>
          </a:p>
        </p:txBody>
      </p:sp>
      <p:sp>
        <p:nvSpPr>
          <p:cNvPr id="229" name="Shape 229"/>
          <p:cNvSpPr/>
          <p:nvPr/>
        </p:nvSpPr>
        <p:spPr>
          <a:xfrm>
            <a:off x="1935960" y="3406191"/>
            <a:ext cx="1491600" cy="524100"/>
          </a:xfrm>
          <a:prstGeom prst="rect">
            <a:avLst/>
          </a:prstGeom>
          <a:solidFill>
            <a:srgbClr val="CFE2F3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Authentication</a:t>
            </a:r>
          </a:p>
        </p:txBody>
      </p:sp>
      <p:grpSp>
        <p:nvGrpSpPr>
          <p:cNvPr id="230" name="Shape 230"/>
          <p:cNvGrpSpPr/>
          <p:nvPr/>
        </p:nvGrpSpPr>
        <p:grpSpPr>
          <a:xfrm>
            <a:off x="450308" y="2834081"/>
            <a:ext cx="2973412" cy="448840"/>
            <a:chOff x="1245200" y="2884175"/>
            <a:chExt cx="6678825" cy="681299"/>
          </a:xfrm>
        </p:grpSpPr>
        <p:sp>
          <p:nvSpPr>
            <p:cNvPr id="231" name="Shape 231"/>
            <p:cNvSpPr/>
            <p:nvPr/>
          </p:nvSpPr>
          <p:spPr>
            <a:xfrm>
              <a:off x="4653725" y="2884175"/>
              <a:ext cx="3270300" cy="681299"/>
            </a:xfrm>
            <a:prstGeom prst="rect">
              <a:avLst/>
            </a:prstGeom>
            <a:solidFill>
              <a:srgbClr val="6D9EEB"/>
            </a:solidFill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/>
                <a:t>Models</a:t>
              </a:r>
            </a:p>
          </p:txBody>
        </p:sp>
        <p:sp>
          <p:nvSpPr>
            <p:cNvPr id="232" name="Shape 232"/>
            <p:cNvSpPr/>
            <p:nvPr/>
          </p:nvSpPr>
          <p:spPr>
            <a:xfrm>
              <a:off x="1245200" y="2884175"/>
              <a:ext cx="3270300" cy="681299"/>
            </a:xfrm>
            <a:prstGeom prst="rect">
              <a:avLst/>
            </a:prstGeom>
            <a:solidFill>
              <a:srgbClr val="6D9EEB"/>
            </a:solidFill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/>
                <a:t>Controllers</a:t>
              </a:r>
            </a:p>
          </p:txBody>
        </p:sp>
      </p:grpSp>
      <p:sp>
        <p:nvSpPr>
          <p:cNvPr id="233" name="Shape 233"/>
          <p:cNvSpPr/>
          <p:nvPr/>
        </p:nvSpPr>
        <p:spPr>
          <a:xfrm>
            <a:off x="452322" y="2262568"/>
            <a:ext cx="2973899" cy="448799"/>
          </a:xfrm>
          <a:prstGeom prst="rect">
            <a:avLst/>
          </a:prstGeom>
          <a:solidFill>
            <a:srgbClr val="6D9EEB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Views</a:t>
            </a:r>
          </a:p>
        </p:txBody>
      </p:sp>
      <p:sp>
        <p:nvSpPr>
          <p:cNvPr id="234" name="Shape 234"/>
          <p:cNvSpPr/>
          <p:nvPr/>
        </p:nvSpPr>
        <p:spPr>
          <a:xfrm>
            <a:off x="447087" y="4699609"/>
            <a:ext cx="2980199" cy="524100"/>
          </a:xfrm>
          <a:prstGeom prst="rect">
            <a:avLst/>
          </a:prstGeom>
          <a:solidFill>
            <a:srgbClr val="B7B7B7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/>
              <a:t>Device Hardware</a:t>
            </a:r>
          </a:p>
        </p:txBody>
      </p:sp>
      <p:sp>
        <p:nvSpPr>
          <p:cNvPr id="235" name="Shape 235"/>
          <p:cNvSpPr/>
          <p:nvPr/>
        </p:nvSpPr>
        <p:spPr>
          <a:xfrm>
            <a:off x="447087" y="4053323"/>
            <a:ext cx="2980199" cy="524100"/>
          </a:xfrm>
          <a:prstGeom prst="rect">
            <a:avLst/>
          </a:prstGeom>
          <a:solidFill>
            <a:srgbClr val="B7B7B7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/>
              <a:t>OS Foundations</a:t>
            </a:r>
          </a:p>
        </p:txBody>
      </p:sp>
      <p:sp>
        <p:nvSpPr>
          <p:cNvPr id="236" name="Shape 236"/>
          <p:cNvSpPr/>
          <p:nvPr/>
        </p:nvSpPr>
        <p:spPr>
          <a:xfrm>
            <a:off x="446924" y="5548809"/>
            <a:ext cx="2980199" cy="52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2400">
                <a:latin typeface="Calibri"/>
                <a:ea typeface="Calibri"/>
                <a:cs typeface="Calibri"/>
                <a:sym typeface="Calibri"/>
              </a:rPr>
              <a:t>Mobile App</a:t>
            </a:r>
          </a:p>
        </p:txBody>
      </p:sp>
      <p:sp>
        <p:nvSpPr>
          <p:cNvPr id="237" name="Shape 237"/>
          <p:cNvSpPr/>
          <p:nvPr/>
        </p:nvSpPr>
        <p:spPr>
          <a:xfrm>
            <a:off x="5788650" y="5548809"/>
            <a:ext cx="2980199" cy="52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2400">
                <a:latin typeface="Calibri"/>
                <a:ea typeface="Calibri"/>
                <a:cs typeface="Calibri"/>
                <a:sym typeface="Calibri"/>
              </a:rPr>
              <a:t>Server API</a:t>
            </a:r>
          </a:p>
        </p:txBody>
      </p:sp>
      <p:sp>
        <p:nvSpPr>
          <p:cNvPr id="238" name="Shape 238"/>
          <p:cNvSpPr/>
          <p:nvPr/>
        </p:nvSpPr>
        <p:spPr>
          <a:xfrm>
            <a:off x="5633251" y="2112015"/>
            <a:ext cx="3291000" cy="3290099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239" name="Shape 239"/>
          <p:cNvCxnSpPr/>
          <p:nvPr/>
        </p:nvCxnSpPr>
        <p:spPr>
          <a:xfrm>
            <a:off x="3603200" y="3004400"/>
            <a:ext cx="2035499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240" name="Shape 240"/>
          <p:cNvCxnSpPr/>
          <p:nvPr/>
        </p:nvCxnSpPr>
        <p:spPr>
          <a:xfrm flipH="1">
            <a:off x="3603224" y="4260475"/>
            <a:ext cx="2026200" cy="6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241" name="Shape 241"/>
          <p:cNvSpPr txBox="1"/>
          <p:nvPr/>
        </p:nvSpPr>
        <p:spPr>
          <a:xfrm>
            <a:off x="3603275" y="2199800"/>
            <a:ext cx="2035499" cy="7283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Initiate OAuth Session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Request API Data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Modify Data via API</a:t>
            </a:r>
          </a:p>
          <a:p>
            <a:pPr algn="ctr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" name="Shape 242"/>
          <p:cNvSpPr txBox="1"/>
          <p:nvPr/>
        </p:nvSpPr>
        <p:spPr>
          <a:xfrm>
            <a:off x="3665262" y="4266250"/>
            <a:ext cx="1913399" cy="824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Send OAuth Token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Send API Data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Send Images/Video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" name="Shape 243"/>
          <p:cNvSpPr/>
          <p:nvPr/>
        </p:nvSpPr>
        <p:spPr>
          <a:xfrm>
            <a:off x="5788662" y="4757484"/>
            <a:ext cx="2980199" cy="524100"/>
          </a:xfrm>
          <a:prstGeom prst="rect">
            <a:avLst/>
          </a:prstGeom>
          <a:solidFill>
            <a:srgbClr val="B7B7B7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/>
              <a:t>Database</a:t>
            </a:r>
          </a:p>
        </p:txBody>
      </p:sp>
      <p:sp>
        <p:nvSpPr>
          <p:cNvPr id="244" name="Shape 244"/>
          <p:cNvSpPr/>
          <p:nvPr/>
        </p:nvSpPr>
        <p:spPr>
          <a:xfrm>
            <a:off x="5805387" y="4099298"/>
            <a:ext cx="2980199" cy="524100"/>
          </a:xfrm>
          <a:prstGeom prst="rect">
            <a:avLst/>
          </a:prstGeom>
          <a:solidFill>
            <a:srgbClr val="B7B7B7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/>
              <a:t>Web Application</a:t>
            </a:r>
          </a:p>
        </p:txBody>
      </p:sp>
      <p:sp>
        <p:nvSpPr>
          <p:cNvPr id="245" name="Shape 245"/>
          <p:cNvSpPr/>
          <p:nvPr/>
        </p:nvSpPr>
        <p:spPr>
          <a:xfrm>
            <a:off x="5808814" y="3441125"/>
            <a:ext cx="2973300" cy="524100"/>
          </a:xfrm>
          <a:prstGeom prst="rect">
            <a:avLst/>
          </a:prstGeom>
          <a:solidFill>
            <a:srgbClr val="CFE2F3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OAuth Authentication Layer</a:t>
            </a:r>
          </a:p>
        </p:txBody>
      </p:sp>
      <p:grpSp>
        <p:nvGrpSpPr>
          <p:cNvPr id="246" name="Shape 246"/>
          <p:cNvGrpSpPr/>
          <p:nvPr/>
        </p:nvGrpSpPr>
        <p:grpSpPr>
          <a:xfrm>
            <a:off x="5792045" y="2858206"/>
            <a:ext cx="2973412" cy="448840"/>
            <a:chOff x="1245200" y="2884175"/>
            <a:chExt cx="6678825" cy="681299"/>
          </a:xfrm>
        </p:grpSpPr>
        <p:sp>
          <p:nvSpPr>
            <p:cNvPr id="247" name="Shape 247"/>
            <p:cNvSpPr/>
            <p:nvPr/>
          </p:nvSpPr>
          <p:spPr>
            <a:xfrm>
              <a:off x="4653725" y="2884175"/>
              <a:ext cx="3270300" cy="681299"/>
            </a:xfrm>
            <a:prstGeom prst="rect">
              <a:avLst/>
            </a:prstGeom>
            <a:solidFill>
              <a:srgbClr val="6D9EEB"/>
            </a:solidFill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/>
                <a:t>Models</a:t>
              </a:r>
            </a:p>
          </p:txBody>
        </p:sp>
        <p:sp>
          <p:nvSpPr>
            <p:cNvPr id="248" name="Shape 248"/>
            <p:cNvSpPr/>
            <p:nvPr/>
          </p:nvSpPr>
          <p:spPr>
            <a:xfrm>
              <a:off x="1245200" y="2884175"/>
              <a:ext cx="3270300" cy="681299"/>
            </a:xfrm>
            <a:prstGeom prst="rect">
              <a:avLst/>
            </a:prstGeom>
            <a:solidFill>
              <a:srgbClr val="6D9EEB"/>
            </a:solidFill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/>
                <a:t>Controllers</a:t>
              </a:r>
            </a:p>
          </p:txBody>
        </p:sp>
      </p:grpSp>
      <p:sp>
        <p:nvSpPr>
          <p:cNvPr id="249" name="Shape 249"/>
          <p:cNvSpPr/>
          <p:nvPr/>
        </p:nvSpPr>
        <p:spPr>
          <a:xfrm>
            <a:off x="5815822" y="2275318"/>
            <a:ext cx="2973899" cy="448799"/>
          </a:xfrm>
          <a:prstGeom prst="rect">
            <a:avLst/>
          </a:prstGeom>
          <a:solidFill>
            <a:srgbClr val="6D9EEB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API Responses</a:t>
            </a:r>
          </a:p>
        </p:txBody>
      </p:sp>
    </p:spTree>
  </p:cSld>
  <p:clrMapOvr>
    <a:masterClrMapping/>
  </p:clrMapOvr>
  <p:transition spd="slow">
    <p:cut/>
  </p:transition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 txBox="1"/>
          <p:nvPr>
            <p:ph type="title"/>
          </p:nvPr>
        </p:nvSpPr>
        <p:spPr>
          <a:xfrm>
            <a:off x="457200" y="134801"/>
            <a:ext cx="7315499" cy="13517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Views</a:t>
            </a:r>
          </a:p>
        </p:txBody>
      </p:sp>
      <p:sp>
        <p:nvSpPr>
          <p:cNvPr id="255" name="Shape 255"/>
          <p:cNvSpPr txBox="1"/>
          <p:nvPr>
            <p:ph idx="1" type="body"/>
          </p:nvPr>
        </p:nvSpPr>
        <p:spPr>
          <a:xfrm>
            <a:off x="457200" y="1704694"/>
            <a:ext cx="8229600" cy="5771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" sz="3000"/>
              <a:t>Views </a:t>
            </a:r>
            <a:r>
              <a:rPr b="1" lang="en" sz="3000"/>
              <a:t>display data</a:t>
            </a:r>
            <a:r>
              <a:rPr lang="en" sz="3000"/>
              <a:t> or </a:t>
            </a:r>
            <a:r>
              <a:rPr b="1" lang="en" sz="3000"/>
              <a:t>receive data</a:t>
            </a:r>
            <a:r>
              <a:rPr lang="en" sz="3000"/>
              <a:t> inputs.</a:t>
            </a:r>
          </a:p>
        </p:txBody>
      </p:sp>
      <p:sp>
        <p:nvSpPr>
          <p:cNvPr id="256" name="Shape 256"/>
          <p:cNvSpPr txBox="1"/>
          <p:nvPr>
            <p:ph idx="2" type="body"/>
          </p:nvPr>
        </p:nvSpPr>
        <p:spPr>
          <a:xfrm>
            <a:off x="302950" y="2500000"/>
            <a:ext cx="4721099" cy="37820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 sz="2400"/>
              <a:t>What static views can you not implement with a scrollable view, labels, images, buttons, and maps?</a:t>
            </a:r>
          </a:p>
          <a:p>
            <a:pPr indent="-381000" lvl="0" marL="457200" rtl="0">
              <a:lnSpc>
                <a:spcPct val="115000"/>
              </a:lnSpc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 sz="2400"/>
              <a:t>What form can you not implement with text inputs, switches, buttons, and sliders?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57" name="Shape 2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8125" y="2442950"/>
            <a:ext cx="2827624" cy="4175175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</p:pic>
    </p:spTree>
  </p:cSld>
  <p:clrMapOvr>
    <a:masterClrMapping/>
  </p:clrMapOvr>
  <p:transition spd="slow">
    <p:cut/>
  </p:transition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 txBox="1"/>
          <p:nvPr>
            <p:ph type="title"/>
          </p:nvPr>
        </p:nvSpPr>
        <p:spPr>
          <a:xfrm>
            <a:off x="457200" y="134801"/>
            <a:ext cx="7315499" cy="13517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Controllers</a:t>
            </a:r>
          </a:p>
        </p:txBody>
      </p:sp>
      <p:sp>
        <p:nvSpPr>
          <p:cNvPr id="263" name="Shape 263"/>
          <p:cNvSpPr txBox="1"/>
          <p:nvPr>
            <p:ph idx="1" type="body"/>
          </p:nvPr>
        </p:nvSpPr>
        <p:spPr>
          <a:xfrm>
            <a:off x="457200" y="1704688"/>
            <a:ext cx="8229600" cy="48401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3000"/>
              <a:t>Controllers work with views and models to </a:t>
            </a:r>
            <a:r>
              <a:rPr b="1" lang="en" sz="3000"/>
              <a:t>implement dynamic behaviors</a:t>
            </a:r>
            <a:r>
              <a:rPr lang="en" sz="3000"/>
              <a:t> including:</a:t>
            </a:r>
          </a:p>
          <a:p>
            <a:pPr indent="-419100" lvl="0" marL="457200" rtl="0">
              <a:lnSpc>
                <a:spcPct val="150000"/>
              </a:lnSpc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 sz="3000"/>
              <a:t>Network requests (API interaction)</a:t>
            </a:r>
          </a:p>
          <a:p>
            <a:pPr indent="-419100" lvl="0" marL="457200" rtl="0">
              <a:lnSpc>
                <a:spcPct val="150000"/>
              </a:lnSpc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 sz="3000"/>
              <a:t>Persistence (Storing data)</a:t>
            </a:r>
          </a:p>
          <a:p>
            <a:pPr indent="-419100" lvl="0" marL="457200" rtl="0">
              <a:lnSpc>
                <a:spcPct val="150000"/>
              </a:lnSpc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 sz="3000"/>
              <a:t>Event handling (Button clicks, Data Input)</a:t>
            </a:r>
          </a:p>
          <a:p>
            <a:pPr indent="-419100" lvl="0" marL="457200" rtl="0">
              <a:lnSpc>
                <a:spcPct val="150000"/>
              </a:lnSpc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 sz="3000"/>
              <a:t>Navigation (Moving between app views)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 txBox="1"/>
          <p:nvPr>
            <p:ph type="title"/>
          </p:nvPr>
        </p:nvSpPr>
        <p:spPr>
          <a:xfrm>
            <a:off x="457200" y="134801"/>
            <a:ext cx="7315499" cy="13517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Why Mobile?</a:t>
            </a:r>
          </a:p>
        </p:txBody>
      </p:sp>
      <p:pic>
        <p:nvPicPr>
          <p:cNvPr id="96" name="Shape 96"/>
          <p:cNvPicPr preferRelativeResize="0"/>
          <p:nvPr/>
        </p:nvPicPr>
        <p:blipFill rotWithShape="1">
          <a:blip r:embed="rId3">
            <a:alphaModFix/>
          </a:blip>
          <a:srcRect b="7918" l="1710" r="0" t="0"/>
          <a:stretch/>
        </p:blipFill>
        <p:spPr>
          <a:xfrm>
            <a:off x="0" y="1577300"/>
            <a:ext cx="8173525" cy="5280699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Shape 97"/>
          <p:cNvSpPr txBox="1"/>
          <p:nvPr/>
        </p:nvSpPr>
        <p:spPr>
          <a:xfrm>
            <a:off x="7243500" y="6176375"/>
            <a:ext cx="1900499" cy="681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Source: KPCB</a:t>
            </a:r>
          </a:p>
        </p:txBody>
      </p:sp>
      <p:sp>
        <p:nvSpPr>
          <p:cNvPr id="98" name="Shape 98"/>
          <p:cNvSpPr/>
          <p:nvPr/>
        </p:nvSpPr>
        <p:spPr>
          <a:xfrm>
            <a:off x="8193425" y="1571925"/>
            <a:ext cx="950700" cy="4604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 txBox="1"/>
          <p:nvPr>
            <p:ph idx="1" type="body"/>
          </p:nvPr>
        </p:nvSpPr>
        <p:spPr>
          <a:xfrm>
            <a:off x="457200" y="1704688"/>
            <a:ext cx="8229600" cy="48401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3000"/>
              <a:t>Models on mobile usually reflect the server state for </a:t>
            </a:r>
            <a:r>
              <a:rPr b="1" lang="en" sz="3000"/>
              <a:t>data retrieved via APIs</a:t>
            </a:r>
            <a:r>
              <a:rPr lang="en" sz="3000"/>
              <a:t> including:</a:t>
            </a:r>
          </a:p>
          <a:p>
            <a:pPr indent="-419100" lvl="0" marL="457200" rtl="0">
              <a:lnSpc>
                <a:spcPct val="150000"/>
              </a:lnSpc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 sz="3000"/>
              <a:t>Model definitions (properties, relationships)</a:t>
            </a:r>
          </a:p>
          <a:p>
            <a:pPr indent="-419100" lvl="0" marL="457200" rtl="0">
              <a:lnSpc>
                <a:spcPct val="150000"/>
              </a:lnSpc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 sz="3000"/>
              <a:t>JSON/XML serialization/deserialization</a:t>
            </a:r>
          </a:p>
          <a:p>
            <a:pPr indent="-419100" lvl="0" marL="457200" rtl="0">
              <a:lnSpc>
                <a:spcPct val="150000"/>
              </a:lnSpc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 sz="3000"/>
              <a:t>Persistence Storage (database)</a:t>
            </a:r>
          </a:p>
          <a:p>
            <a:pPr indent="-419100" lvl="0" marL="457200" rtl="0">
              <a:lnSpc>
                <a:spcPct val="150000"/>
              </a:lnSpc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 sz="3000"/>
              <a:t>Data Formatters</a:t>
            </a:r>
          </a:p>
        </p:txBody>
      </p:sp>
      <p:sp>
        <p:nvSpPr>
          <p:cNvPr id="269" name="Shape 269"/>
          <p:cNvSpPr txBox="1"/>
          <p:nvPr>
            <p:ph type="title"/>
          </p:nvPr>
        </p:nvSpPr>
        <p:spPr>
          <a:xfrm>
            <a:off x="457200" y="134801"/>
            <a:ext cx="7315499" cy="13517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Models</a:t>
            </a:r>
          </a:p>
        </p:txBody>
      </p:sp>
    </p:spTree>
  </p:cSld>
  <p:clrMapOvr>
    <a:masterClrMapping/>
  </p:clrMapOvr>
  <p:transition spd="slow">
    <p:cut/>
  </p:transition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 txBox="1"/>
          <p:nvPr>
            <p:ph type="title"/>
          </p:nvPr>
        </p:nvSpPr>
        <p:spPr>
          <a:xfrm>
            <a:off x="457200" y="134801"/>
            <a:ext cx="7315499" cy="13517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Networking</a:t>
            </a:r>
          </a:p>
        </p:txBody>
      </p:sp>
      <p:sp>
        <p:nvSpPr>
          <p:cNvPr id="275" name="Shape 275"/>
          <p:cNvSpPr txBox="1"/>
          <p:nvPr>
            <p:ph idx="1" type="body"/>
          </p:nvPr>
        </p:nvSpPr>
        <p:spPr>
          <a:xfrm>
            <a:off x="457200" y="1704688"/>
            <a:ext cx="8229600" cy="48401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3000"/>
              <a:t>Networking on mobile means </a:t>
            </a:r>
            <a:r>
              <a:rPr b="1" lang="en" sz="3000"/>
              <a:t>interacting with a server in </a:t>
            </a:r>
            <a:r>
              <a:rPr lang="en" sz="3000"/>
              <a:t>one of the following ways:</a:t>
            </a:r>
          </a:p>
          <a:p>
            <a:pPr indent="-419100" lvl="0" marL="457200" rtl="0">
              <a:lnSpc>
                <a:spcPct val="150000"/>
              </a:lnSpc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 sz="3000"/>
              <a:t>Interacting with models via a REST API</a:t>
            </a:r>
          </a:p>
          <a:p>
            <a:pPr indent="-419100" lvl="0" marL="457200" rtl="0">
              <a:lnSpc>
                <a:spcPct val="150000"/>
              </a:lnSpc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 sz="3000"/>
              <a:t>Displaying external images in the view</a:t>
            </a:r>
          </a:p>
          <a:p>
            <a:pPr indent="-419100" lvl="0" marL="457200" rtl="0">
              <a:lnSpc>
                <a:spcPct val="150000"/>
              </a:lnSpc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 sz="3000"/>
              <a:t>Audio/video playback</a:t>
            </a:r>
          </a:p>
          <a:p>
            <a:pPr indent="-419100" lvl="0" marL="457200" rtl="0">
              <a:lnSpc>
                <a:spcPct val="150000"/>
              </a:lnSpc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 sz="3000"/>
              <a:t>Socket programming (rare)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 txBox="1"/>
          <p:nvPr>
            <p:ph type="title"/>
          </p:nvPr>
        </p:nvSpPr>
        <p:spPr>
          <a:xfrm>
            <a:off x="457200" y="134801"/>
            <a:ext cx="7315499" cy="13517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Hardware</a:t>
            </a:r>
          </a:p>
        </p:txBody>
      </p:sp>
      <p:sp>
        <p:nvSpPr>
          <p:cNvPr id="281" name="Shape 281"/>
          <p:cNvSpPr txBox="1"/>
          <p:nvPr>
            <p:ph idx="1" type="body"/>
          </p:nvPr>
        </p:nvSpPr>
        <p:spPr>
          <a:xfrm>
            <a:off x="457200" y="1704688"/>
            <a:ext cx="8229600" cy="48401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3000"/>
              <a:t>Leveraging </a:t>
            </a:r>
            <a:r>
              <a:rPr b="1" lang="en" sz="3000"/>
              <a:t>device features</a:t>
            </a:r>
            <a:r>
              <a:rPr lang="en" sz="3000"/>
              <a:t> including:</a:t>
            </a:r>
          </a:p>
          <a:p>
            <a:pPr indent="-419100" lvl="0" marL="457200" rtl="0">
              <a:lnSpc>
                <a:spcPct val="150000"/>
              </a:lnSpc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 sz="3000"/>
              <a:t>Camera</a:t>
            </a:r>
          </a:p>
          <a:p>
            <a:pPr indent="-419100" lvl="0" marL="457200" rtl="0">
              <a:lnSpc>
                <a:spcPct val="150000"/>
              </a:lnSpc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 sz="3000"/>
              <a:t>GPS</a:t>
            </a:r>
          </a:p>
          <a:p>
            <a:pPr indent="-419100" lvl="0" marL="457200" rtl="0">
              <a:lnSpc>
                <a:spcPct val="150000"/>
              </a:lnSpc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 sz="3000"/>
              <a:t>Accelerometer</a:t>
            </a:r>
          </a:p>
          <a:p>
            <a:pPr indent="-419100" lvl="0" marL="457200" rtl="0">
              <a:lnSpc>
                <a:spcPct val="150000"/>
              </a:lnSpc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 sz="3000"/>
              <a:t>Bluetooth, AirDrop</a:t>
            </a:r>
          </a:p>
          <a:p>
            <a:pPr indent="-419100" lvl="0" marL="457200" rtl="0">
              <a:lnSpc>
                <a:spcPct val="150000"/>
              </a:lnSpc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 sz="3000"/>
              <a:t>Contacts, Calendar, SMS, Mail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 txBox="1"/>
          <p:nvPr>
            <p:ph type="title"/>
          </p:nvPr>
        </p:nvSpPr>
        <p:spPr>
          <a:xfrm>
            <a:off x="457200" y="134801"/>
            <a:ext cx="7315499" cy="13517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Architecture Review</a:t>
            </a:r>
          </a:p>
        </p:txBody>
      </p:sp>
      <p:sp>
        <p:nvSpPr>
          <p:cNvPr id="287" name="Shape 287"/>
          <p:cNvSpPr txBox="1"/>
          <p:nvPr>
            <p:ph idx="1" type="body"/>
          </p:nvPr>
        </p:nvSpPr>
        <p:spPr>
          <a:xfrm>
            <a:off x="457200" y="1704688"/>
            <a:ext cx="8229600" cy="48401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3000"/>
              <a:t>In summary, we have reviewed:</a:t>
            </a:r>
          </a:p>
          <a:p>
            <a:pPr indent="-419100" lvl="0" marL="457200" rtl="0">
              <a:lnSpc>
                <a:spcPct val="150000"/>
              </a:lnSpc>
              <a:spcBef>
                <a:spcPts val="0"/>
              </a:spcBef>
              <a:buClr>
                <a:schemeClr val="dk2"/>
              </a:buClr>
              <a:buSzPct val="125000"/>
              <a:buFont typeface="Arial"/>
              <a:buChar char="●"/>
            </a:pPr>
            <a:r>
              <a:rPr lang="en" sz="2400"/>
              <a:t>Mobile is growing fast and demand is high</a:t>
            </a:r>
          </a:p>
          <a:p>
            <a:pPr indent="-419100" lvl="0" marL="457200" rtl="0">
              <a:lnSpc>
                <a:spcPct val="150000"/>
              </a:lnSpc>
              <a:spcBef>
                <a:spcPts val="0"/>
              </a:spcBef>
              <a:buClr>
                <a:schemeClr val="dk2"/>
              </a:buClr>
              <a:buSzPct val="125000"/>
              <a:buFont typeface="Arial"/>
              <a:buChar char="●"/>
            </a:pPr>
            <a:r>
              <a:rPr lang="en" sz="2400"/>
              <a:t>We are focusing on data-driven app development</a:t>
            </a:r>
          </a:p>
          <a:p>
            <a:pPr indent="-419100" lvl="0" marL="457200" rtl="0">
              <a:lnSpc>
                <a:spcPct val="150000"/>
              </a:lnSpc>
              <a:spcBef>
                <a:spcPts val="0"/>
              </a:spcBef>
              <a:buClr>
                <a:schemeClr val="dk2"/>
              </a:buClr>
              <a:buSzPct val="125000"/>
              <a:buFont typeface="Arial"/>
              <a:buChar char="●"/>
            </a:pPr>
            <a:r>
              <a:rPr lang="en" sz="2400"/>
              <a:t>Data-driven apps require a server-side API</a:t>
            </a:r>
          </a:p>
          <a:p>
            <a:pPr indent="-419100" lvl="0" marL="457200" rtl="0">
              <a:lnSpc>
                <a:spcPct val="150000"/>
              </a:lnSpc>
              <a:spcBef>
                <a:spcPts val="0"/>
              </a:spcBef>
              <a:buClr>
                <a:schemeClr val="dk2"/>
              </a:buClr>
              <a:buSzPct val="125000"/>
              <a:buFont typeface="Arial"/>
              <a:buChar char="●"/>
            </a:pPr>
            <a:r>
              <a:rPr lang="en" sz="2400"/>
              <a:t>All mobile development has a consistent architecture</a:t>
            </a:r>
          </a:p>
          <a:p>
            <a:pPr indent="-419100" lvl="0" marL="457200" rtl="0">
              <a:lnSpc>
                <a:spcPct val="150000"/>
              </a:lnSpc>
              <a:spcBef>
                <a:spcPts val="0"/>
              </a:spcBef>
              <a:buClr>
                <a:schemeClr val="dk2"/>
              </a:buClr>
              <a:buSzPct val="125000"/>
              <a:buFont typeface="Arial"/>
              <a:buChar char="●"/>
            </a:pPr>
            <a:r>
              <a:rPr lang="en" sz="2400"/>
              <a:t>Mobile largely is MVC + Networking + Hardware</a:t>
            </a:r>
          </a:p>
        </p:txBody>
      </p:sp>
    </p:spTree>
  </p:cSld>
  <p:clrMapOvr>
    <a:masterClrMapping/>
  </p:clrMapOvr>
  <p:transition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/>
          <p:nvPr>
            <p:ph type="title"/>
          </p:nvPr>
        </p:nvSpPr>
        <p:spPr>
          <a:xfrm>
            <a:off x="457200" y="134801"/>
            <a:ext cx="7315499" cy="13517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Why Mobile?</a:t>
            </a:r>
          </a:p>
        </p:txBody>
      </p:sp>
      <p:pic>
        <p:nvPicPr>
          <p:cNvPr id="104" name="Shape 104"/>
          <p:cNvPicPr preferRelativeResize="0"/>
          <p:nvPr/>
        </p:nvPicPr>
        <p:blipFill rotWithShape="1">
          <a:blip r:embed="rId3">
            <a:alphaModFix/>
          </a:blip>
          <a:srcRect b="4434" l="4015" r="7134" t="0"/>
          <a:stretch/>
        </p:blipFill>
        <p:spPr>
          <a:xfrm>
            <a:off x="217971" y="1610600"/>
            <a:ext cx="6361749" cy="5131768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Shape 105"/>
          <p:cNvSpPr txBox="1"/>
          <p:nvPr/>
        </p:nvSpPr>
        <p:spPr>
          <a:xfrm>
            <a:off x="6691075" y="1683200"/>
            <a:ext cx="2323199" cy="50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b="1" lang="en" sz="3000" u="sng">
                <a:solidFill>
                  <a:srgbClr val="38761D"/>
                </a:solidFill>
              </a:rPr>
              <a:t>2005</a:t>
            </a:r>
          </a:p>
          <a:p>
            <a:pPr indent="-419100" lvl="0" marL="457200" rtl="0">
              <a:spcBef>
                <a:spcPts val="0"/>
              </a:spcBef>
              <a:buClr>
                <a:srgbClr val="38761D"/>
              </a:buClr>
              <a:buSzPct val="100000"/>
              <a:buFont typeface="Arial"/>
              <a:buChar char="●"/>
            </a:pPr>
            <a:r>
              <a:rPr b="1" lang="en" sz="3000">
                <a:solidFill>
                  <a:srgbClr val="38761D"/>
                </a:solidFill>
              </a:rPr>
              <a:t>PC: 8%</a:t>
            </a:r>
          </a:p>
          <a:p>
            <a:pPr indent="-419100" lvl="0" marL="457200" rtl="0">
              <a:spcBef>
                <a:spcPts val="0"/>
              </a:spcBef>
              <a:buClr>
                <a:srgbClr val="38761D"/>
              </a:buClr>
              <a:buSzPct val="100000"/>
              <a:buFont typeface="Arial"/>
              <a:buChar char="●"/>
            </a:pPr>
            <a:r>
              <a:rPr b="1" lang="en" sz="3000">
                <a:solidFill>
                  <a:srgbClr val="38761D"/>
                </a:solidFill>
              </a:rPr>
              <a:t>SP: &lt;1%</a:t>
            </a:r>
          </a:p>
          <a:p>
            <a:pPr indent="-419100" lvl="0" marL="457200" rtl="0">
              <a:spcBef>
                <a:spcPts val="0"/>
              </a:spcBef>
              <a:buClr>
                <a:srgbClr val="38761D"/>
              </a:buClr>
              <a:buSzPct val="100000"/>
              <a:buFont typeface="Arial"/>
              <a:buChar char="●"/>
            </a:pPr>
            <a:r>
              <a:rPr b="1" lang="en" sz="3000">
                <a:solidFill>
                  <a:srgbClr val="38761D"/>
                </a:solidFill>
              </a:rPr>
              <a:t>TB: &lt;1%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 b="1" sz="3000"/>
          </a:p>
          <a:p>
            <a:pPr rtl="0">
              <a:spcBef>
                <a:spcPts val="0"/>
              </a:spcBef>
              <a:buNone/>
            </a:pPr>
            <a:r>
              <a:rPr b="1" lang="en" sz="3000" u="sng">
                <a:solidFill>
                  <a:srgbClr val="134F5C"/>
                </a:solidFill>
              </a:rPr>
              <a:t>2015</a:t>
            </a:r>
          </a:p>
          <a:p>
            <a:pPr indent="-419100" lvl="0" marL="457200" rtl="0">
              <a:spcBef>
                <a:spcPts val="0"/>
              </a:spcBef>
              <a:buClr>
                <a:srgbClr val="134F5C"/>
              </a:buClr>
              <a:buSzPct val="100000"/>
              <a:buFont typeface="Arial"/>
              <a:buChar char="●"/>
            </a:pPr>
            <a:r>
              <a:rPr b="1" lang="en" sz="3000">
                <a:solidFill>
                  <a:srgbClr val="134F5C"/>
                </a:solidFill>
              </a:rPr>
              <a:t>PC: 21%</a:t>
            </a:r>
          </a:p>
          <a:p>
            <a:pPr indent="-419100" lvl="0" marL="457200" rtl="0">
              <a:spcBef>
                <a:spcPts val="0"/>
              </a:spcBef>
              <a:buClr>
                <a:srgbClr val="134F5C"/>
              </a:buClr>
              <a:buSzPct val="100000"/>
              <a:buFont typeface="Arial"/>
              <a:buChar char="●"/>
            </a:pPr>
            <a:r>
              <a:rPr b="1" lang="en" sz="3000">
                <a:solidFill>
                  <a:srgbClr val="134F5C"/>
                </a:solidFill>
              </a:rPr>
              <a:t>SP: 30%</a:t>
            </a:r>
          </a:p>
          <a:p>
            <a:pPr indent="-419100" lvl="0" marL="457200" rtl="0">
              <a:spcBef>
                <a:spcPts val="0"/>
              </a:spcBef>
              <a:buClr>
                <a:srgbClr val="134F5C"/>
              </a:buClr>
              <a:buSzPct val="100000"/>
              <a:buFont typeface="Arial"/>
              <a:buChar char="●"/>
            </a:pPr>
            <a:r>
              <a:rPr b="1" lang="en" sz="3000">
                <a:solidFill>
                  <a:srgbClr val="134F5C"/>
                </a:solidFill>
              </a:rPr>
              <a:t>TB: 6%</a:t>
            </a:r>
          </a:p>
        </p:txBody>
      </p:sp>
    </p:spTree>
  </p:cSld>
  <p:clrMapOvr>
    <a:masterClrMapping/>
  </p:clrMapOvr>
  <p:transition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/>
          <p:nvPr>
            <p:ph type="title"/>
          </p:nvPr>
        </p:nvSpPr>
        <p:spPr>
          <a:xfrm>
            <a:off x="457200" y="134801"/>
            <a:ext cx="7315499" cy="13517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Why Mobile?</a:t>
            </a:r>
          </a:p>
        </p:txBody>
      </p:sp>
      <p:pic>
        <p:nvPicPr>
          <p:cNvPr id="111" name="Shape 111"/>
          <p:cNvPicPr preferRelativeResize="0"/>
          <p:nvPr/>
        </p:nvPicPr>
        <p:blipFill rotWithShape="1">
          <a:blip r:embed="rId3">
            <a:alphaModFix/>
          </a:blip>
          <a:srcRect b="9769" l="0" r="3446" t="6154"/>
          <a:stretch/>
        </p:blipFill>
        <p:spPr>
          <a:xfrm>
            <a:off x="157650" y="1773900"/>
            <a:ext cx="8828697" cy="4534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 txBox="1"/>
          <p:nvPr>
            <p:ph type="title"/>
          </p:nvPr>
        </p:nvSpPr>
        <p:spPr>
          <a:xfrm>
            <a:off x="457200" y="134801"/>
            <a:ext cx="7315499" cy="13517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Why Mobile?</a:t>
            </a:r>
          </a:p>
        </p:txBody>
      </p:sp>
      <p:sp>
        <p:nvSpPr>
          <p:cNvPr id="117" name="Shape 117"/>
          <p:cNvSpPr txBox="1"/>
          <p:nvPr/>
        </p:nvSpPr>
        <p:spPr>
          <a:xfrm>
            <a:off x="250400" y="1642075"/>
            <a:ext cx="8652600" cy="5139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3000">
                <a:solidFill>
                  <a:schemeClr val="dk2"/>
                </a:solidFill>
              </a:rPr>
              <a:t>Here are a few key facts:</a:t>
            </a:r>
          </a:p>
          <a:p>
            <a:pPr indent="-419100" lvl="0" marL="457200" rtl="0">
              <a:lnSpc>
                <a:spcPct val="115000"/>
              </a:lnSpc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 sz="3000">
                <a:solidFill>
                  <a:schemeClr val="dk2"/>
                </a:solidFill>
              </a:rPr>
              <a:t>As of Jan 2015, </a:t>
            </a:r>
            <a:r>
              <a:rPr b="1" lang="en" sz="3000">
                <a:solidFill>
                  <a:schemeClr val="dk2"/>
                </a:solidFill>
              </a:rPr>
              <a:t>1.8B</a:t>
            </a:r>
            <a:r>
              <a:rPr lang="en" sz="3000">
                <a:solidFill>
                  <a:schemeClr val="dk2"/>
                </a:solidFill>
              </a:rPr>
              <a:t> people own a smartphone. Up </a:t>
            </a:r>
            <a:r>
              <a:rPr b="1" lang="en" sz="3000">
                <a:solidFill>
                  <a:schemeClr val="dk2"/>
                </a:solidFill>
              </a:rPr>
              <a:t>25% since 2013</a:t>
            </a:r>
            <a:r>
              <a:rPr lang="en" sz="3000">
                <a:solidFill>
                  <a:schemeClr val="dk2"/>
                </a:solidFill>
              </a:rPr>
              <a:t>.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3000">
                <a:solidFill>
                  <a:schemeClr val="dk2"/>
                </a:solidFill>
              </a:rPr>
              <a:t> </a:t>
            </a:r>
          </a:p>
          <a:p>
            <a:pPr indent="-419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 sz="3000">
                <a:solidFill>
                  <a:schemeClr val="dk2"/>
                </a:solidFill>
              </a:rPr>
              <a:t>About </a:t>
            </a:r>
            <a:r>
              <a:rPr b="1" lang="en" sz="3000">
                <a:solidFill>
                  <a:schemeClr val="dk2"/>
                </a:solidFill>
              </a:rPr>
              <a:t>1 out every 4 human beings</a:t>
            </a:r>
            <a:r>
              <a:rPr lang="en" sz="3000">
                <a:solidFill>
                  <a:schemeClr val="dk2"/>
                </a:solidFill>
              </a:rPr>
              <a:t> on earth today uses a smartphone.</a:t>
            </a:r>
          </a:p>
          <a:p>
            <a: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2"/>
              </a:solidFill>
            </a:endParaRPr>
          </a:p>
          <a:p>
            <a:pPr indent="-419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 sz="3000">
                <a:solidFill>
                  <a:schemeClr val="dk2"/>
                </a:solidFill>
              </a:rPr>
              <a:t>Mobile internet usage </a:t>
            </a:r>
            <a:r>
              <a:rPr b="1" lang="en" sz="3000">
                <a:solidFill>
                  <a:schemeClr val="dk2"/>
                </a:solidFill>
              </a:rPr>
              <a:t>will overtake desktop</a:t>
            </a:r>
            <a:r>
              <a:rPr lang="en" sz="3000">
                <a:solidFill>
                  <a:schemeClr val="dk2"/>
                </a:solidFill>
              </a:rPr>
              <a:t> internet usage in 2015.</a:t>
            </a:r>
          </a:p>
        </p:txBody>
      </p:sp>
    </p:spTree>
  </p:cSld>
  <p:clrMapOvr>
    <a:masterClrMapping/>
  </p:clrMapOvr>
  <p:transition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/>
          <p:nvPr>
            <p:ph type="title"/>
          </p:nvPr>
        </p:nvSpPr>
        <p:spPr>
          <a:xfrm>
            <a:off x="457200" y="134801"/>
            <a:ext cx="7315499" cy="13517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Types of Mobile Apps</a:t>
            </a:r>
          </a:p>
        </p:txBody>
      </p:sp>
      <p:sp>
        <p:nvSpPr>
          <p:cNvPr id="123" name="Shape 123"/>
          <p:cNvSpPr txBox="1"/>
          <p:nvPr>
            <p:ph idx="1" type="body"/>
          </p:nvPr>
        </p:nvSpPr>
        <p:spPr>
          <a:xfrm>
            <a:off x="457200" y="1704688"/>
            <a:ext cx="8229600" cy="48401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3000"/>
              <a:t>Broadly, there are </a:t>
            </a:r>
            <a:r>
              <a:rPr b="1" lang="en" sz="3000"/>
              <a:t>two categories</a:t>
            </a:r>
            <a:r>
              <a:rPr lang="en" sz="3000"/>
              <a:t> of mobile apps available:</a:t>
            </a:r>
          </a:p>
          <a:p>
            <a:pPr indent="-419100" lvl="0" marL="457200" rtl="0">
              <a:lnSpc>
                <a:spcPct val="150000"/>
              </a:lnSpc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b="1" lang="en" sz="3000"/>
              <a:t>View-heavy data-driven</a:t>
            </a:r>
          </a:p>
          <a:p>
            <a:pPr indent="-419100" lvl="1" marL="914400" rtl="0">
              <a:lnSpc>
                <a:spcPct val="150000"/>
              </a:lnSpc>
              <a:spcBef>
                <a:spcPts val="0"/>
              </a:spcBef>
              <a:buClr>
                <a:schemeClr val="dk2"/>
              </a:buClr>
              <a:buSzPct val="100000"/>
              <a:buFont typeface="Courier New"/>
              <a:buChar char="o"/>
            </a:pPr>
            <a:r>
              <a:rPr lang="en" sz="3000"/>
              <a:t>Email, Social, News, Todo</a:t>
            </a:r>
          </a:p>
          <a:p>
            <a:pPr indent="-419100" lvl="0" marL="457200" rtl="0">
              <a:lnSpc>
                <a:spcPct val="150000"/>
              </a:lnSpc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b="1" lang="en" sz="3000"/>
              <a:t>Graphics-heavy drawing</a:t>
            </a:r>
          </a:p>
          <a:p>
            <a:pPr indent="-419100" lvl="1" marL="914400" rtl="0">
              <a:lnSpc>
                <a:spcPct val="150000"/>
              </a:lnSpc>
              <a:spcBef>
                <a:spcPts val="0"/>
              </a:spcBef>
              <a:buClr>
                <a:schemeClr val="dk2"/>
              </a:buClr>
              <a:buSzPct val="100000"/>
              <a:buFont typeface="Courier New"/>
              <a:buChar char="o"/>
            </a:pPr>
            <a:r>
              <a:rPr lang="en" sz="3000"/>
              <a:t>Games, Creative Art, Photo Editing</a:t>
            </a:r>
          </a:p>
        </p:txBody>
      </p:sp>
    </p:spTree>
  </p:cSld>
  <p:clrMapOvr>
    <a:masterClrMapping/>
  </p:clrMapOvr>
  <p:transition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 txBox="1"/>
          <p:nvPr>
            <p:ph type="title"/>
          </p:nvPr>
        </p:nvSpPr>
        <p:spPr>
          <a:xfrm>
            <a:off x="457200" y="134801"/>
            <a:ext cx="7315499" cy="13517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Types of Mobile Apps</a:t>
            </a:r>
          </a:p>
        </p:txBody>
      </p:sp>
      <p:sp>
        <p:nvSpPr>
          <p:cNvPr id="129" name="Shape 129"/>
          <p:cNvSpPr txBox="1"/>
          <p:nvPr>
            <p:ph idx="1" type="body"/>
          </p:nvPr>
        </p:nvSpPr>
        <p:spPr>
          <a:xfrm>
            <a:off x="457200" y="1704688"/>
            <a:ext cx="8229600" cy="48401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3000"/>
              <a:t>We are focusing on </a:t>
            </a:r>
            <a:r>
              <a:rPr b="1" lang="en" sz="3000"/>
              <a:t>data-driven apps</a:t>
            </a:r>
            <a:r>
              <a:rPr lang="en" sz="3000"/>
              <a:t>. Why?</a:t>
            </a:r>
          </a:p>
          <a:p>
            <a:pPr indent="-419100" lvl="0" marL="457200" rtl="0">
              <a:lnSpc>
                <a:spcPct val="150000"/>
              </a:lnSpc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 sz="3000"/>
              <a:t>Control-based data driven apps are the </a:t>
            </a:r>
            <a:r>
              <a:rPr b="1" lang="en" sz="3000"/>
              <a:t>bread and butter</a:t>
            </a:r>
            <a:r>
              <a:rPr lang="en" sz="3000"/>
              <a:t> of mobile development</a:t>
            </a:r>
          </a:p>
          <a:p>
            <a:pPr indent="-419100" lvl="1" marL="914400" rtl="0">
              <a:lnSpc>
                <a:spcPct val="150000"/>
              </a:lnSpc>
              <a:spcBef>
                <a:spcPts val="0"/>
              </a:spcBef>
              <a:buClr>
                <a:schemeClr val="dk2"/>
              </a:buClr>
              <a:buSzPct val="100000"/>
              <a:buFont typeface="Courier New"/>
              <a:buChar char="o"/>
            </a:pPr>
            <a:r>
              <a:rPr lang="en" sz="3000"/>
              <a:t>Instagram, Facebook, Pinterest, Twitter</a:t>
            </a:r>
          </a:p>
          <a:p>
            <a:pPr indent="-419100" lvl="0" marL="457200" rtl="0">
              <a:lnSpc>
                <a:spcPct val="150000"/>
              </a:lnSpc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 sz="3000"/>
              <a:t>Complex drawing-based apps are </a:t>
            </a:r>
            <a:r>
              <a:rPr b="1" lang="en" sz="3000"/>
              <a:t>more specialized</a:t>
            </a:r>
            <a:r>
              <a:rPr lang="en" sz="3000"/>
              <a:t> and tend to be more </a:t>
            </a:r>
            <a:r>
              <a:rPr b="1" lang="en" sz="3000"/>
              <a:t>advanced</a:t>
            </a:r>
            <a:r>
              <a:rPr lang="en" sz="3000"/>
              <a:t>.</a:t>
            </a:r>
          </a:p>
        </p:txBody>
      </p:sp>
    </p:spTree>
  </p:cSld>
  <p:clrMapOvr>
    <a:masterClrMapping/>
  </p:clrMapOvr>
  <p:transition spd="slow">
    <p:cut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/>
          <p:nvPr>
            <p:ph type="title"/>
          </p:nvPr>
        </p:nvSpPr>
        <p:spPr>
          <a:xfrm>
            <a:off x="457200" y="134801"/>
            <a:ext cx="7315499" cy="13517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Mobile Apps (iOS)</a:t>
            </a:r>
          </a:p>
        </p:txBody>
      </p:sp>
      <p:pic>
        <p:nvPicPr>
          <p:cNvPr id="135" name="Shape 1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875" y="1830125"/>
            <a:ext cx="2496921" cy="444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Shape 1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94750" y="1805062"/>
            <a:ext cx="2975674" cy="44697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Shape 1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72625" y="1830125"/>
            <a:ext cx="2975675" cy="4463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/>
          <p:nvPr>
            <p:ph type="title"/>
          </p:nvPr>
        </p:nvSpPr>
        <p:spPr>
          <a:xfrm>
            <a:off x="457200" y="134801"/>
            <a:ext cx="7315499" cy="13517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Mobile Apps (Android)</a:t>
            </a:r>
          </a:p>
        </p:txBody>
      </p:sp>
      <p:pic>
        <p:nvPicPr>
          <p:cNvPr id="143" name="Shape 1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225" y="1830125"/>
            <a:ext cx="2796424" cy="457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Shape 1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85450" y="1830125"/>
            <a:ext cx="2846099" cy="457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Shape 1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32350" y="1830125"/>
            <a:ext cx="2846099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cap="flat" cmpd="sng" w="9525" algn="ctr">
          <a:solidFill>
            <a:schemeClr val="phClr">
              <a:shade val="95000"/>
              <a:satMod val="105000"/>
            </a:schemeClr>
          </a:solidFill>
          <a:prstDash val="solid"/>
        </a:ln>
        <a:ln cap="flat" cmpd="sng" w="25400" algn="ctr">
          <a:solidFill>
            <a:schemeClr val="phClr"/>
          </a:solidFill>
          <a:prstDash val="solid"/>
        </a:ln>
        <a:ln cap="flat" cmpd="sng" w="38100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rotWithShape="0" dir="5400000" dist="20000">
              <a:srgbClr val="000000">
                <a:alpha val="38000"/>
              </a:srgbClr>
            </a:outerShdw>
          </a:effectLst>
        </a:effectStyle>
        <a:effectStyle>
          <a:effectLst>
            <a:outerShdw blurRad="40000" rotWithShape="0" dir="5400000" dist="23000">
              <a:srgbClr val="000000">
                <a:alpha val="35000"/>
              </a:srgbClr>
            </a:outerShdw>
          </a:effectLst>
        </a:effectStyle>
        <a:effectStyle>
          <a:effectLst>
            <a:outerShdw blurRad="40000" rotWithShape="0" dir="5400000" dist="23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h="25400" w="635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b="180000" l="50000" r="50000" t="-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b="50000" l="50000" r="50000" t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ysClr lastClr="000000" val="windowText"/>
      </a:dk1>
      <a:lt1>
        <a:sysClr lastClr="FFFFFF" val="window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cap="flat" cmpd="sng" w="9525" algn="ctr">
          <a:solidFill>
            <a:schemeClr val="phClr">
              <a:shade val="95000"/>
              <a:satMod val="105000"/>
            </a:schemeClr>
          </a:solidFill>
          <a:prstDash val="solid"/>
        </a:ln>
        <a:ln cap="flat" cmpd="sng" w="25400" algn="ctr">
          <a:solidFill>
            <a:schemeClr val="phClr"/>
          </a:solidFill>
          <a:prstDash val="solid"/>
        </a:ln>
        <a:ln cap="flat" cmpd="sng" w="38100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rotWithShape="0" dir="5400000" dist="20000">
              <a:srgbClr val="000000">
                <a:alpha val="38000"/>
              </a:srgbClr>
            </a:outerShdw>
          </a:effectLst>
        </a:effectStyle>
        <a:effectStyle>
          <a:effectLst>
            <a:outerShdw blurRad="40000" rotWithShape="0" dir="5400000" dist="23000">
              <a:srgbClr val="000000">
                <a:alpha val="35000"/>
              </a:srgbClr>
            </a:outerShdw>
          </a:effectLst>
        </a:effectStyle>
        <a:effectStyle>
          <a:effectLst>
            <a:outerShdw blurRad="40000" rotWithShape="0" dir="5400000" dist="23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h="25400" w="635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b="180000" l="50000" r="50000" t="-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b="50000" l="50000" r="50000" t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</a:theme>
</file>

<file path=ppt/theme/theme3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cap="flat" cmpd="sng" w="9525" algn="ctr">
          <a:solidFill>
            <a:schemeClr val="phClr">
              <a:shade val="95000"/>
              <a:satMod val="105000"/>
            </a:schemeClr>
          </a:solidFill>
          <a:prstDash val="solid"/>
        </a:ln>
        <a:ln cap="flat" cmpd="sng" w="25400" algn="ctr">
          <a:solidFill>
            <a:schemeClr val="phClr"/>
          </a:solidFill>
          <a:prstDash val="solid"/>
        </a:ln>
        <a:ln cap="flat" cmpd="sng" w="38100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rotWithShape="0" dir="5400000" dist="20000">
              <a:srgbClr val="000000">
                <a:alpha val="38000"/>
              </a:srgbClr>
            </a:outerShdw>
          </a:effectLst>
        </a:effectStyle>
        <a:effectStyle>
          <a:effectLst>
            <a:outerShdw blurRad="40000" rotWithShape="0" dir="5400000" dist="23000">
              <a:srgbClr val="000000">
                <a:alpha val="35000"/>
              </a:srgbClr>
            </a:outerShdw>
          </a:effectLst>
        </a:effectStyle>
        <a:effectStyle>
          <a:effectLst>
            <a:outerShdw blurRad="40000" rotWithShape="0" dir="5400000" dist="23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h="25400" w="635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b="180000" l="50000" r="50000" t="-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b="50000" l="50000" r="50000" t="50000"/>
          </a:path>
        </a:gradFill>
      </a:bgFillStyleLst>
    </a:fmtScheme>
  </a:themeElements>
</a:theme>
</file>